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2" r:id="rId1"/>
  </p:sldMasterIdLst>
  <p:notesMasterIdLst>
    <p:notesMasterId r:id="rId27"/>
  </p:notesMasterIdLst>
  <p:handoutMasterIdLst>
    <p:handoutMasterId r:id="rId28"/>
  </p:handoutMasterIdLst>
  <p:sldIdLst>
    <p:sldId id="256" r:id="rId2"/>
    <p:sldId id="402" r:id="rId3"/>
    <p:sldId id="403" r:id="rId4"/>
    <p:sldId id="405" r:id="rId5"/>
    <p:sldId id="419" r:id="rId6"/>
    <p:sldId id="420" r:id="rId7"/>
    <p:sldId id="380" r:id="rId8"/>
    <p:sldId id="410" r:id="rId9"/>
    <p:sldId id="411" r:id="rId10"/>
    <p:sldId id="412" r:id="rId11"/>
    <p:sldId id="386" r:id="rId12"/>
    <p:sldId id="387" r:id="rId13"/>
    <p:sldId id="389" r:id="rId14"/>
    <p:sldId id="415" r:id="rId15"/>
    <p:sldId id="417" r:id="rId16"/>
    <p:sldId id="392" r:id="rId17"/>
    <p:sldId id="393" r:id="rId18"/>
    <p:sldId id="395" r:id="rId19"/>
    <p:sldId id="396" r:id="rId20"/>
    <p:sldId id="394" r:id="rId21"/>
    <p:sldId id="398" r:id="rId22"/>
    <p:sldId id="360" r:id="rId23"/>
    <p:sldId id="400" r:id="rId24"/>
    <p:sldId id="418" r:id="rId25"/>
    <p:sldId id="269" r:id="rId26"/>
  </p:sldIdLst>
  <p:sldSz cx="12192000" cy="6858000"/>
  <p:notesSz cx="9601200" cy="7315200"/>
  <p:embeddedFontLst>
    <p:embeddedFont>
      <p:font typeface="Cambria Math" panose="02040503050406030204" pitchFamily="18" charset="0"/>
      <p:regular r:id="rId29"/>
    </p:embeddedFont>
    <p:embeddedFont>
      <p:font typeface="times" panose="02020603050405020304" pitchFamily="18" charset="0"/>
      <p:regular r:id="rId30"/>
      <p:bold r:id="rId31"/>
      <p:italic r:id="rId32"/>
      <p:boldItalic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에스코어 드림 5 Medium" panose="020B0503030302020204" pitchFamily="34" charset="-127"/>
      <p:regular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pos="439" userDrawn="1">
          <p15:clr>
            <a:srgbClr val="A4A3A4"/>
          </p15:clr>
        </p15:guide>
        <p15:guide id="9" pos="7287" userDrawn="1">
          <p15:clr>
            <a:srgbClr val="A4A3A4"/>
          </p15:clr>
        </p15:guide>
        <p15:guide id="10" pos="619" userDrawn="1">
          <p15:clr>
            <a:srgbClr val="A4A3A4"/>
          </p15:clr>
        </p15:guide>
        <p15:guide id="11" orient="horz" pos="822" userDrawn="1">
          <p15:clr>
            <a:srgbClr val="A4A3A4"/>
          </p15:clr>
        </p15:guide>
        <p15:guide id="12" orient="horz" pos="2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CBE7"/>
    <a:srgbClr val="00FFFF"/>
    <a:srgbClr val="FE00FE"/>
    <a:srgbClr val="FF00FF"/>
    <a:srgbClr val="3CB371"/>
    <a:srgbClr val="000000"/>
    <a:srgbClr val="F7E1F6"/>
    <a:srgbClr val="9ECAE1"/>
    <a:srgbClr val="FFC000"/>
    <a:srgbClr val="FBE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78852" autoAdjust="0"/>
  </p:normalViewPr>
  <p:slideViewPr>
    <p:cSldViewPr snapToGrid="0" showGuides="1">
      <p:cViewPr varScale="1">
        <p:scale>
          <a:sx n="83" d="100"/>
          <a:sy n="83" d="100"/>
        </p:scale>
        <p:origin x="1048" y="68"/>
      </p:cViewPr>
      <p:guideLst>
        <p:guide pos="439"/>
        <p:guide pos="7287"/>
        <p:guide pos="619"/>
        <p:guide orient="horz" pos="822"/>
        <p:guide orient="horz" pos="293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260" y="64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0349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438458" y="1"/>
            <a:ext cx="4160520" cy="36703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9FC0BD32-9E2E-4BC3-A3FB-2EBBE8868A74}" type="datetimeFigureOut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60120" y="3520439"/>
            <a:ext cx="7680960" cy="2880361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438458" y="6948171"/>
            <a:ext cx="4160520" cy="367029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5F60491-CF48-4B7C-984D-BA9063B5BD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0888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300" dirty="0"/>
              <a:t>안녕하십니까</a:t>
            </a:r>
            <a:r>
              <a:rPr lang="en-US" altLang="ko-KR" sz="1300" dirty="0"/>
              <a:t>. </a:t>
            </a:r>
            <a:r>
              <a:rPr lang="ko-KR" altLang="en-US" sz="1300" dirty="0"/>
              <a:t>저는 </a:t>
            </a:r>
            <a:r>
              <a:rPr lang="ko-KR" altLang="en-US" sz="1300" dirty="0" err="1"/>
              <a:t>데이터사이언스전문대학원</a:t>
            </a:r>
            <a:r>
              <a:rPr lang="ko-KR" altLang="en-US" sz="1300" dirty="0"/>
              <a:t> 석사과정생 박민서입니다</a:t>
            </a:r>
            <a:r>
              <a:rPr lang="en-US" altLang="ko-KR" sz="1300" dirty="0"/>
              <a:t>.</a:t>
            </a:r>
            <a:r>
              <a:rPr lang="ko-KR" altLang="en-US" sz="1300" dirty="0"/>
              <a:t> 오늘 제 석사학위논문 주제인 ‘축구 선수의 움직임 예측을 위한 그래프 기반 </a:t>
            </a:r>
            <a:r>
              <a:rPr lang="en-US" altLang="ko-KR" sz="1300" dirty="0"/>
              <a:t>conditional diffusion model’</a:t>
            </a:r>
            <a:r>
              <a:rPr lang="ko-KR" altLang="en-US" sz="1300" dirty="0"/>
              <a:t>에 관해 말씀드리겠습니다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178797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D3CCC-815A-0B5D-954E-08F36BB67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8F98600-7A2E-34F9-7071-4A2A09943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F6572A-538E-11E9-B74F-4D0AE84E22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ko-KR" sz="1300" dirty="0"/>
              <a:t>Temporal Edge</a:t>
            </a:r>
            <a:r>
              <a:rPr lang="ko-KR" altLang="en-US" sz="1300" dirty="0"/>
              <a:t>는 연속된 프레임 속 같은 노드의 시간적 연속성을 반영한 </a:t>
            </a:r>
            <a:r>
              <a:rPr lang="ko-KR" altLang="en-US" sz="1300" dirty="0" err="1"/>
              <a:t>엣지입니다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같은 선수나 공이 시간에 따라 어떻게 변화하는지를 연결해주는 역할입니다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3249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CEEB0-9A4A-EDA0-6B07-9B398D2F5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36BA0D-12B7-1116-D047-7DB303E99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E6E2D4-6B83-13ED-EA16-AB1C888078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이어서</a:t>
            </a:r>
            <a:r>
              <a:rPr lang="en-US" altLang="ko-KR" sz="1300" dirty="0"/>
              <a:t>, </a:t>
            </a:r>
            <a:r>
              <a:rPr lang="ko-KR" altLang="en-US" sz="1300" dirty="0"/>
              <a:t>노드들의 </a:t>
            </a:r>
            <a:r>
              <a:rPr lang="en-US" altLang="ko-KR" sz="1300" dirty="0"/>
              <a:t>Feature</a:t>
            </a:r>
            <a:r>
              <a:rPr lang="ko-KR" altLang="en-US" sz="1300" dirty="0"/>
              <a:t>를 살펴보겠습니다</a:t>
            </a:r>
            <a:r>
              <a:rPr lang="en-US" altLang="ko-KR" sz="1300" dirty="0"/>
              <a:t>.</a:t>
            </a:r>
            <a:r>
              <a:rPr lang="ko-KR" altLang="en-US" sz="1300" dirty="0"/>
              <a:t> 공격수와 수비수에 대해서는 위치 및 속도 벡터와 같은 기본적인 </a:t>
            </a:r>
            <a:r>
              <a:rPr lang="en-US" altLang="ko-KR" sz="1300" dirty="0"/>
              <a:t>feature</a:t>
            </a:r>
            <a:r>
              <a:rPr lang="ko-KR" altLang="en-US" sz="1300" dirty="0"/>
              <a:t>와 함께 누적 이동거리</a:t>
            </a:r>
            <a:r>
              <a:rPr lang="en-US" altLang="ko-KR" sz="1300" dirty="0"/>
              <a:t>, </a:t>
            </a:r>
            <a:r>
              <a:rPr lang="ko-KR" altLang="en-US" sz="1300" dirty="0"/>
              <a:t>포지션</a:t>
            </a:r>
            <a:r>
              <a:rPr lang="en-US" altLang="ko-KR" sz="1300" dirty="0"/>
              <a:t>, </a:t>
            </a:r>
            <a:r>
              <a:rPr lang="ko-KR" altLang="en-US" sz="1300" dirty="0"/>
              <a:t>주위에 상대팀 선수가 몇 명 있는 지와 같은 </a:t>
            </a:r>
            <a:r>
              <a:rPr lang="en-US" altLang="ko-KR" sz="1300" dirty="0"/>
              <a:t>Context feature</a:t>
            </a:r>
            <a:r>
              <a:rPr lang="ko-KR" altLang="en-US" sz="1300" dirty="0"/>
              <a:t>도 포함하고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공에 대해서는 위치와 속도 벡터만을 </a:t>
            </a:r>
            <a:r>
              <a:rPr lang="en-US" altLang="ko-KR" sz="1300" dirty="0"/>
              <a:t>feature</a:t>
            </a:r>
            <a:r>
              <a:rPr lang="ko-KR" altLang="en-US" sz="1300" dirty="0"/>
              <a:t>로 설정하였습니다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1934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5EA1B-02F2-0CAA-A6F3-CE1A218F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A1531F-139C-B2B3-4BF5-53832BE74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F38106-F2AE-56BF-CE95-099510DA41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다음은 </a:t>
            </a:r>
            <a:r>
              <a:rPr lang="en-US" altLang="ko-KR" sz="1300" dirty="0"/>
              <a:t>Spatial Edge</a:t>
            </a:r>
            <a:r>
              <a:rPr lang="ko-KR" altLang="en-US" sz="1300" dirty="0"/>
              <a:t>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각 </a:t>
            </a:r>
            <a:r>
              <a:rPr lang="en-US" altLang="ko-KR" sz="1300" dirty="0"/>
              <a:t>Spatial Edge</a:t>
            </a:r>
            <a:r>
              <a:rPr lang="ko-KR" altLang="en-US" sz="1300" dirty="0"/>
              <a:t>는 두 노드 간의 관계 강도를 거리 기반 </a:t>
            </a:r>
            <a:r>
              <a:rPr lang="en-US" altLang="ko-KR" sz="1300" dirty="0"/>
              <a:t>weight</a:t>
            </a:r>
            <a:r>
              <a:rPr lang="ko-KR" altLang="en-US" sz="1300" dirty="0"/>
              <a:t>와 상황 기반 </a:t>
            </a:r>
            <a:r>
              <a:rPr lang="en-US" altLang="ko-KR" sz="1300" dirty="0"/>
              <a:t>weight</a:t>
            </a:r>
            <a:r>
              <a:rPr lang="ko-KR" altLang="en-US" sz="1300" dirty="0"/>
              <a:t>의 합으로 계산합니다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그리고 두 </a:t>
            </a:r>
            <a:r>
              <a:rPr lang="en-US" altLang="ko-KR" sz="1300" dirty="0"/>
              <a:t>weight</a:t>
            </a:r>
            <a:r>
              <a:rPr lang="ko-KR" altLang="en-US" sz="1300" dirty="0"/>
              <a:t>가 설정한 임계치보다 작으면</a:t>
            </a:r>
            <a:r>
              <a:rPr lang="en-US" altLang="ko-KR" sz="1300" dirty="0"/>
              <a:t>, </a:t>
            </a:r>
            <a:r>
              <a:rPr lang="ko-KR" altLang="en-US" sz="1300" dirty="0"/>
              <a:t>상호작용이 매우 약하다고 판단하여 </a:t>
            </a:r>
            <a:r>
              <a:rPr lang="en-US" altLang="ko-KR" sz="1300" dirty="0"/>
              <a:t>Edge</a:t>
            </a:r>
            <a:r>
              <a:rPr lang="ko-KR" altLang="en-US" sz="1300" dirty="0"/>
              <a:t>를 연결하지 않도록 설계하였습니다</a:t>
            </a:r>
            <a:r>
              <a:rPr lang="en-US" altLang="ko-KR" sz="1300" dirty="0"/>
              <a:t>. </a:t>
            </a:r>
          </a:p>
          <a:p>
            <a:pPr defTabSz="966612">
              <a:defRPr/>
            </a:pPr>
            <a:r>
              <a:rPr lang="ko-KR" altLang="en-US" sz="1300" dirty="0"/>
              <a:t>그림처럼</a:t>
            </a:r>
            <a:r>
              <a:rPr lang="en-US" altLang="ko-KR" sz="1300" dirty="0"/>
              <a:t>, </a:t>
            </a:r>
            <a:r>
              <a:rPr lang="ko-KR" altLang="en-US" sz="1300" dirty="0"/>
              <a:t>노드들 사이의 거리가 너무 멀고</a:t>
            </a:r>
            <a:r>
              <a:rPr lang="en-US" altLang="ko-KR" sz="1300" dirty="0"/>
              <a:t>, </a:t>
            </a:r>
            <a:r>
              <a:rPr lang="ko-KR" altLang="en-US" sz="1300" dirty="0"/>
              <a:t>상황마다 상호작용이 충분히 강하지 않다면 노드 사이의 </a:t>
            </a:r>
            <a:r>
              <a:rPr lang="en-US" altLang="ko-KR" sz="1300" dirty="0"/>
              <a:t>Edge</a:t>
            </a:r>
            <a:r>
              <a:rPr lang="ko-KR" altLang="en-US" sz="1300" dirty="0"/>
              <a:t>를 연결하지 않게 하였습니다</a:t>
            </a:r>
            <a:r>
              <a:rPr lang="en-US" altLang="ko-KR" sz="1300" dirty="0"/>
              <a:t>.</a:t>
            </a:r>
          </a:p>
          <a:p>
            <a:pPr defTabSz="966612">
              <a:defRPr/>
            </a:pPr>
            <a:endParaRPr lang="en-US" altLang="ko-KR" sz="1300" dirty="0"/>
          </a:p>
          <a:p>
            <a:pPr defTabSz="966612">
              <a:defRPr/>
            </a:pPr>
            <a:r>
              <a:rPr lang="ko-KR" altLang="en-US" sz="1300" dirty="0"/>
              <a:t>여기서</a:t>
            </a:r>
            <a:r>
              <a:rPr lang="en-US" altLang="ko-KR" sz="1300" dirty="0"/>
              <a:t>, </a:t>
            </a:r>
            <a:r>
              <a:rPr lang="ko-KR" altLang="en-US" sz="1300" dirty="0"/>
              <a:t>거리 기반 임계치는 </a:t>
            </a:r>
            <a:r>
              <a:rPr lang="en-US" altLang="ko-KR" sz="1300" dirty="0"/>
              <a:t>0.1</a:t>
            </a:r>
            <a:r>
              <a:rPr lang="ko-KR" altLang="en-US" sz="1300" dirty="0"/>
              <a:t>로 설정하여 각 노드 사이의 거리가 대략 </a:t>
            </a:r>
            <a:r>
              <a:rPr lang="en-US" altLang="ko-KR" sz="1300" dirty="0"/>
              <a:t>10m </a:t>
            </a:r>
            <a:r>
              <a:rPr lang="ko-KR" altLang="en-US" sz="1300" dirty="0"/>
              <a:t>이내의 경우에 연결이 되도록 하였고</a:t>
            </a:r>
            <a:r>
              <a:rPr lang="en-US" altLang="ko-KR" sz="1300" dirty="0"/>
              <a:t>, </a:t>
            </a:r>
            <a:r>
              <a:rPr lang="ko-KR" altLang="en-US" sz="1300" dirty="0"/>
              <a:t>상황 기반 가중치는 </a:t>
            </a:r>
            <a:r>
              <a:rPr lang="en-US" altLang="ko-KR" sz="1300" dirty="0"/>
              <a:t>0.05</a:t>
            </a:r>
            <a:r>
              <a:rPr lang="ko-KR" altLang="en-US" sz="1300" dirty="0"/>
              <a:t>로 설정하여 </a:t>
            </a:r>
            <a:r>
              <a:rPr lang="ko-KR" altLang="en-US" dirty="0"/>
              <a:t>의미 없는 움직임은 걸러내고 의미 있는 상호작용만 그래프에 반영하도록 했습니다</a:t>
            </a:r>
            <a:r>
              <a:rPr lang="en-US" altLang="ko-KR" dirty="0"/>
              <a:t>.</a:t>
            </a:r>
          </a:p>
          <a:p>
            <a:pPr defTabSz="966612">
              <a:defRPr/>
            </a:pPr>
            <a:endParaRPr lang="en-US" altLang="ko-KR" sz="1300" dirty="0"/>
          </a:p>
          <a:p>
            <a:pPr defTabSz="966612">
              <a:defRPr/>
            </a:pPr>
            <a:r>
              <a:rPr lang="ko-KR" altLang="en-US" sz="1300" dirty="0"/>
              <a:t>구체적으로 어떻게 설계했는지 설명 드리겠습니다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95601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726E1-50F5-8059-F4C6-F41C95CD9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459B993-DCC9-2125-087D-BFB9543B9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C65E79-2B34-8051-8799-DF0555748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첫 번째 경우는 같은 팀 선수 간의 </a:t>
            </a:r>
            <a:r>
              <a:rPr lang="en-US" altLang="ko-KR" sz="1300" dirty="0"/>
              <a:t>Edge</a:t>
            </a:r>
            <a:r>
              <a:rPr lang="ko-KR" altLang="en-US" sz="1300" dirty="0"/>
              <a:t>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공격수들 간에는 기본적으로 거리 기반 </a:t>
            </a:r>
            <a:r>
              <a:rPr lang="en-US" altLang="ko-KR" sz="1300" dirty="0"/>
              <a:t>weight</a:t>
            </a:r>
            <a:r>
              <a:rPr lang="ko-KR" altLang="en-US" sz="1300" dirty="0"/>
              <a:t>에</a:t>
            </a:r>
            <a:r>
              <a:rPr lang="en-US" altLang="ko-KR" sz="1300" dirty="0"/>
              <a:t>,</a:t>
            </a:r>
            <a:r>
              <a:rPr lang="ko-KR" altLang="en-US" sz="1300" dirty="0"/>
              <a:t> 패스 가능성을 상황 기반 </a:t>
            </a:r>
            <a:r>
              <a:rPr lang="en-US" altLang="ko-KR" sz="1300" dirty="0"/>
              <a:t>weight</a:t>
            </a:r>
            <a:r>
              <a:rPr lang="ko-KR" altLang="en-US" sz="1300" dirty="0"/>
              <a:t>를 추가하여 </a:t>
            </a:r>
            <a:r>
              <a:rPr lang="en-US" altLang="ko-KR" sz="1300" dirty="0"/>
              <a:t>Edge </a:t>
            </a:r>
            <a:r>
              <a:rPr lang="ko-KR" altLang="en-US" sz="1300" dirty="0"/>
              <a:t>강도를 조정했습니다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그래서 패스 옵션이 열려 있을수록 </a:t>
            </a:r>
            <a:r>
              <a:rPr lang="en-US" altLang="ko-KR" sz="1300" dirty="0"/>
              <a:t>weight</a:t>
            </a:r>
            <a:r>
              <a:rPr lang="ko-KR" altLang="en-US" sz="1300" dirty="0"/>
              <a:t>가 높아지고</a:t>
            </a:r>
            <a:r>
              <a:rPr lang="en-US" altLang="ko-KR" sz="1300" dirty="0"/>
              <a:t>, </a:t>
            </a:r>
            <a:r>
              <a:rPr lang="ko-KR" altLang="en-US" sz="1300" dirty="0"/>
              <a:t>패스가 어려운 상황에서는 </a:t>
            </a:r>
            <a:r>
              <a:rPr lang="en-US" altLang="ko-KR" sz="1300" dirty="0"/>
              <a:t>weight</a:t>
            </a:r>
            <a:r>
              <a:rPr lang="ko-KR" altLang="en-US" sz="1300" dirty="0"/>
              <a:t>가 낮아집니다</a:t>
            </a:r>
            <a:r>
              <a:rPr lang="en-US" altLang="ko-KR" sz="1300" dirty="0"/>
              <a:t>. </a:t>
            </a:r>
            <a:r>
              <a:rPr lang="ko-KR" altLang="en-US" sz="1300" dirty="0"/>
              <a:t>반면 수비수들 간에는 전술적인 상황 변동성이 적어</a:t>
            </a:r>
            <a:r>
              <a:rPr lang="en-US" altLang="ko-KR" sz="1300" dirty="0"/>
              <a:t> </a:t>
            </a:r>
            <a:r>
              <a:rPr lang="ko-KR" altLang="en-US" sz="1300" dirty="0"/>
              <a:t>추가적인 상황 </a:t>
            </a:r>
            <a:r>
              <a:rPr lang="en-US" altLang="ko-KR" sz="1300" dirty="0"/>
              <a:t>weight</a:t>
            </a:r>
            <a:r>
              <a:rPr lang="ko-KR" altLang="en-US" sz="1300" dirty="0"/>
              <a:t>는 적용하지 않고 거리 기반 </a:t>
            </a:r>
            <a:r>
              <a:rPr lang="en-US" altLang="ko-KR" sz="1300" dirty="0"/>
              <a:t>weight</a:t>
            </a:r>
            <a:r>
              <a:rPr lang="ko-KR" altLang="en-US" sz="1300" dirty="0"/>
              <a:t>만 사용해 </a:t>
            </a:r>
            <a:r>
              <a:rPr lang="en-US" altLang="ko-KR" sz="1300" dirty="0"/>
              <a:t>Edge</a:t>
            </a:r>
            <a:r>
              <a:rPr lang="ko-KR" altLang="en-US" sz="1300" dirty="0"/>
              <a:t>를 구성했습니다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6880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D3E25-2DB8-1EC3-AE64-E7821B224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E03556-A85A-0F98-49B5-A3D55D4C93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E7FFF0-B5CA-A7C4-B9E8-F452F8545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두 번째 경우는 다른 팀 선수 간의 </a:t>
            </a:r>
            <a:r>
              <a:rPr lang="en-US" altLang="ko-KR" sz="1300" dirty="0"/>
              <a:t>Edge</a:t>
            </a:r>
            <a:r>
              <a:rPr lang="ko-KR" altLang="en-US" sz="1300" dirty="0"/>
              <a:t>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다른 팀 선수 간에는 압박 강도를 상황 기반 </a:t>
            </a:r>
            <a:r>
              <a:rPr lang="en-US" altLang="ko-KR" sz="1300" dirty="0"/>
              <a:t>weight</a:t>
            </a:r>
            <a:r>
              <a:rPr lang="ko-KR" altLang="en-US" sz="1300" dirty="0"/>
              <a:t>로 설정하여 </a:t>
            </a:r>
            <a:r>
              <a:rPr lang="en-US" altLang="ko-KR" sz="1300" dirty="0"/>
              <a:t>Edge</a:t>
            </a:r>
            <a:r>
              <a:rPr lang="ko-KR" altLang="en-US" sz="1300" dirty="0"/>
              <a:t>의 강도를 결정하였습니다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그래서 압박이 강하게 이루어지는 상황에서는 </a:t>
            </a:r>
            <a:r>
              <a:rPr lang="en-US" altLang="ko-KR" sz="1300" dirty="0"/>
              <a:t>weight</a:t>
            </a:r>
            <a:r>
              <a:rPr lang="ko-KR" altLang="en-US" sz="1300" dirty="0"/>
              <a:t>가 높아지고</a:t>
            </a:r>
            <a:r>
              <a:rPr lang="en-US" altLang="ko-KR" sz="1300" dirty="0"/>
              <a:t>, </a:t>
            </a:r>
            <a:r>
              <a:rPr lang="ko-KR" altLang="en-US" sz="1300" dirty="0"/>
              <a:t>압박이 약하거나 거리가 멀어 실질적인 압박이 없는 경우에는 </a:t>
            </a:r>
            <a:r>
              <a:rPr lang="en-US" altLang="ko-KR" sz="1300"/>
              <a:t>weight</a:t>
            </a:r>
            <a:r>
              <a:rPr lang="ko-KR" altLang="en-US" sz="1300"/>
              <a:t>가 </a:t>
            </a:r>
            <a:r>
              <a:rPr lang="ko-KR" altLang="en-US" sz="1300" dirty="0"/>
              <a:t>낮아지도록 설계했습니다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951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914B2-9854-D7EE-207A-583865629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C43ABA-CBF2-7DE3-B2CF-F58DA7FABE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614B5C-D724-E6DA-8D3C-EC7548C0B0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다음은 선수와 공 사이의 </a:t>
            </a:r>
            <a:r>
              <a:rPr lang="en-US" altLang="ko-KR" sz="1300" dirty="0"/>
              <a:t>Edge</a:t>
            </a:r>
            <a:r>
              <a:rPr lang="ko-KR" altLang="en-US" sz="1300" dirty="0"/>
              <a:t>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이땐</a:t>
            </a:r>
            <a:r>
              <a:rPr lang="en-US" altLang="ko-KR" sz="1300" dirty="0"/>
              <a:t>, </a:t>
            </a:r>
            <a:r>
              <a:rPr lang="ko-KR" altLang="en-US" sz="1300" dirty="0"/>
              <a:t>공을 가진 선수에게는 공 소유시간에 따른 </a:t>
            </a:r>
            <a:r>
              <a:rPr lang="en-US" altLang="ko-KR" sz="1300" dirty="0"/>
              <a:t>weight</a:t>
            </a:r>
            <a:r>
              <a:rPr lang="ko-KR" altLang="en-US" sz="1300" dirty="0"/>
              <a:t>를</a:t>
            </a:r>
            <a:r>
              <a:rPr lang="en-US" altLang="ko-KR" sz="1300" dirty="0"/>
              <a:t>, </a:t>
            </a:r>
            <a:r>
              <a:rPr lang="ko-KR" altLang="en-US" sz="1300" dirty="0"/>
              <a:t>공에 접근하는 다른 선수에는 접근하는 강도를 상황 기반 </a:t>
            </a:r>
            <a:r>
              <a:rPr lang="en-US" altLang="ko-KR" sz="1300" dirty="0"/>
              <a:t>weight</a:t>
            </a:r>
            <a:r>
              <a:rPr lang="ko-KR" altLang="en-US" sz="1300" dirty="0"/>
              <a:t>로 사용하였습니다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그래서 공을 얼마나 소유하고 있는지</a:t>
            </a:r>
            <a:r>
              <a:rPr lang="en-US" altLang="ko-KR" sz="1300" dirty="0"/>
              <a:t>, </a:t>
            </a:r>
            <a:r>
              <a:rPr lang="ko-KR" altLang="en-US" sz="1300" dirty="0"/>
              <a:t>다른 선수들은 공에 접근하는 강도에 따라 전체 </a:t>
            </a:r>
            <a:r>
              <a:rPr lang="en-US" altLang="ko-KR" sz="1300" dirty="0"/>
              <a:t>Edge</a:t>
            </a:r>
            <a:r>
              <a:rPr lang="ko-KR" altLang="en-US" sz="1300" dirty="0"/>
              <a:t>의 강도가 달라집니다</a:t>
            </a:r>
            <a:r>
              <a:rPr lang="en-US" altLang="ko-KR" sz="1300" dirty="0"/>
              <a:t>. </a:t>
            </a:r>
          </a:p>
          <a:p>
            <a:pPr defTabSz="966612">
              <a:defRPr/>
            </a:pPr>
            <a:endParaRPr lang="en-US" altLang="ko-KR" sz="1300" dirty="0"/>
          </a:p>
          <a:p>
            <a:pPr defTabSz="966612">
              <a:defRPr/>
            </a:pPr>
            <a:r>
              <a:rPr lang="ko-KR" altLang="en-US" sz="1300" dirty="0"/>
              <a:t>앞서 설명한 그래프 구성들을 통해 선수와 공 간의 상호작용을 보다 동적으로 모델링할 수 있도록 설계하였습니다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자세한 수식은 논문을 참고하시면 되겠습니다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255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C2125-632D-271E-3889-480452F0D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AB111E1-1DC7-DCF7-18F5-9E685F8F5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C109696-AFE0-F79C-DED6-48CDF39B6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각 </a:t>
            </a:r>
            <a:r>
              <a:rPr lang="en-US" altLang="ko-KR" sz="1300" dirty="0"/>
              <a:t>Frame</a:t>
            </a:r>
            <a:r>
              <a:rPr lang="ko-KR" altLang="en-US" sz="1300" dirty="0"/>
              <a:t>마다 그래프를 구성한 뒤</a:t>
            </a:r>
            <a:r>
              <a:rPr lang="en-US" altLang="ko-KR" sz="1300" dirty="0"/>
              <a:t>, </a:t>
            </a:r>
            <a:r>
              <a:rPr lang="ko-KR" altLang="en-US" sz="1300" dirty="0"/>
              <a:t>연속된 </a:t>
            </a:r>
            <a:r>
              <a:rPr lang="en-US" altLang="ko-KR" sz="1300" dirty="0"/>
              <a:t>Frame</a:t>
            </a:r>
            <a:r>
              <a:rPr lang="ko-KR" altLang="en-US" sz="1300" dirty="0"/>
              <a:t>에서 동일한 노드를 </a:t>
            </a:r>
            <a:r>
              <a:rPr lang="en-US" altLang="ko-KR" sz="1300" dirty="0"/>
              <a:t>Temporal Edge</a:t>
            </a:r>
            <a:r>
              <a:rPr lang="ko-KR" altLang="en-US" sz="1300" dirty="0"/>
              <a:t>로 연결하여 노드가 연속적으로 어떻게 변화하는지를 반영합니다</a:t>
            </a:r>
            <a:r>
              <a:rPr lang="en-US" altLang="ko-KR" sz="1300" dirty="0"/>
              <a:t>. Spatial Edge</a:t>
            </a:r>
            <a:r>
              <a:rPr lang="ko-KR" altLang="en-US" sz="1300" dirty="0"/>
              <a:t>와 </a:t>
            </a:r>
            <a:r>
              <a:rPr lang="en-US" altLang="ko-KR" sz="1300" dirty="0"/>
              <a:t>Temporal Edge</a:t>
            </a:r>
            <a:r>
              <a:rPr lang="ko-KR" altLang="en-US" sz="1300" dirty="0"/>
              <a:t>가 연결된 하나의 큰 </a:t>
            </a:r>
            <a:r>
              <a:rPr lang="en-US" altLang="ko-KR" sz="1300" dirty="0"/>
              <a:t>Graph</a:t>
            </a:r>
            <a:r>
              <a:rPr lang="ko-KR" altLang="en-US" sz="1300" dirty="0"/>
              <a:t>를 </a:t>
            </a:r>
            <a:r>
              <a:rPr lang="en-US" altLang="ko-KR" sz="1300" dirty="0"/>
              <a:t>Graph Encoder</a:t>
            </a:r>
            <a:r>
              <a:rPr lang="ko-KR" altLang="en-US" sz="1300" dirty="0"/>
              <a:t>를 통해 </a:t>
            </a:r>
            <a:r>
              <a:rPr lang="en-US" altLang="ko-KR" sz="1300" dirty="0"/>
              <a:t>condition vector</a:t>
            </a:r>
            <a:r>
              <a:rPr lang="ko-KR" altLang="en-US" sz="1300" dirty="0"/>
              <a:t>를 만들어서 </a:t>
            </a:r>
            <a:r>
              <a:rPr lang="en-US" altLang="ko-KR" sz="1300" dirty="0" err="1"/>
              <a:t>Diffoot</a:t>
            </a:r>
            <a:r>
              <a:rPr lang="ko-KR" altLang="en-US" sz="1300" dirty="0"/>
              <a:t>의 </a:t>
            </a:r>
            <a:r>
              <a:rPr lang="en-US" altLang="ko-KR" sz="1300" dirty="0"/>
              <a:t>condition</a:t>
            </a:r>
            <a:r>
              <a:rPr lang="ko-KR" altLang="en-US" sz="1300" dirty="0"/>
              <a:t>으로 사용합니다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2696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8D3D7-B06A-C60D-4D51-BE74892C0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BBD92C-FDAE-0BE6-5AEB-40A151659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156938-72BB-7636-CEA2-367A36666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이어서 </a:t>
            </a:r>
            <a:r>
              <a:rPr lang="en-US" altLang="ko-KR" sz="1300" dirty="0" err="1"/>
              <a:t>Diffoot</a:t>
            </a:r>
            <a:r>
              <a:rPr lang="en-US" altLang="ko-KR" sz="1300" dirty="0"/>
              <a:t> </a:t>
            </a:r>
            <a:r>
              <a:rPr lang="ko-KR" altLang="en-US" sz="1300" dirty="0"/>
              <a:t>내의 노이즈를 복원할 </a:t>
            </a:r>
            <a:r>
              <a:rPr lang="en-US" altLang="ko-KR" sz="1300" dirty="0"/>
              <a:t>Network</a:t>
            </a:r>
            <a:r>
              <a:rPr lang="ko-KR" altLang="en-US" sz="1300" dirty="0"/>
              <a:t>에 대해 말씀드리겠습니다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여기서는 </a:t>
            </a:r>
            <a:r>
              <a:rPr lang="en-US" altLang="ko-KR" sz="1300" dirty="0"/>
              <a:t>Diffusion model</a:t>
            </a:r>
            <a:r>
              <a:rPr lang="ko-KR" altLang="en-US" sz="1300" dirty="0"/>
              <a:t>과 관련된 여러 선행연구들을 참고하였습니다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샘플링은 </a:t>
            </a:r>
            <a:r>
              <a:rPr lang="en-US" altLang="ko-KR" sz="1300" dirty="0"/>
              <a:t>DDPM </a:t>
            </a:r>
            <a:r>
              <a:rPr lang="ko-KR" altLang="en-US" sz="1300" dirty="0"/>
              <a:t>기법보다 결과의 재현성이 좋고 적은 </a:t>
            </a:r>
            <a:r>
              <a:rPr lang="en-US" altLang="ko-KR" sz="1300" dirty="0"/>
              <a:t>diffusion step</a:t>
            </a:r>
            <a:r>
              <a:rPr lang="ko-KR" altLang="en-US" sz="1300" dirty="0"/>
              <a:t>만으로도 빠르고 고품질의 샘플 생성이 가능한 </a:t>
            </a:r>
            <a:r>
              <a:rPr lang="en-US" altLang="ko-KR" sz="1300" dirty="0"/>
              <a:t>DDIM </a:t>
            </a:r>
            <a:r>
              <a:rPr lang="ko-KR" altLang="en-US" sz="1300" dirty="0"/>
              <a:t>기법을 사용하여 </a:t>
            </a:r>
            <a:r>
              <a:rPr lang="en-US" altLang="ko-KR" sz="1300" dirty="0"/>
              <a:t>Sampling </a:t>
            </a:r>
            <a:r>
              <a:rPr lang="ko-KR" altLang="en-US" sz="1300" dirty="0"/>
              <a:t>합니다</a:t>
            </a:r>
            <a:r>
              <a:rPr lang="en-US" altLang="ko-KR" sz="1300" dirty="0"/>
              <a:t>. </a:t>
            </a:r>
          </a:p>
          <a:p>
            <a:pPr defTabSz="966612">
              <a:defRPr/>
            </a:pPr>
            <a:endParaRPr lang="en-US" altLang="ko-KR" sz="1300" dirty="0"/>
          </a:p>
          <a:p>
            <a:pPr defTabSz="966612">
              <a:defRPr/>
            </a:pPr>
            <a:r>
              <a:rPr lang="ko-KR" altLang="en-US" sz="1300" dirty="0"/>
              <a:t>전체적인 </a:t>
            </a:r>
            <a:r>
              <a:rPr lang="en-US" altLang="ko-KR" sz="1300" dirty="0"/>
              <a:t>Network</a:t>
            </a:r>
            <a:r>
              <a:rPr lang="ko-KR" altLang="en-US" sz="1300" dirty="0"/>
              <a:t> 구조는 궤적 예측 및 </a:t>
            </a:r>
            <a:r>
              <a:rPr lang="ko-KR" altLang="en-US" sz="1300" dirty="0" err="1"/>
              <a:t>보간에</a:t>
            </a:r>
            <a:r>
              <a:rPr lang="ko-KR" altLang="en-US" sz="1300" dirty="0"/>
              <a:t> 주로 사용한 </a:t>
            </a:r>
            <a:r>
              <a:rPr lang="en-US" altLang="ko-KR" sz="1300" dirty="0"/>
              <a:t>CSDI network</a:t>
            </a:r>
            <a:r>
              <a:rPr lang="ko-KR" altLang="en-US" sz="1300" dirty="0"/>
              <a:t>에 더 좋은 효율과 표현력을 위한 수정을 진행하였습니다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그림 왼쪽에 있는 </a:t>
            </a:r>
            <a:r>
              <a:rPr lang="en-US" altLang="ko-KR" sz="1300" dirty="0"/>
              <a:t>CSDI </a:t>
            </a:r>
            <a:r>
              <a:rPr lang="ko-KR" altLang="en-US" sz="1300" dirty="0"/>
              <a:t>구조에서 </a:t>
            </a:r>
            <a:r>
              <a:rPr lang="en-US" altLang="ko-KR" sz="1300" dirty="0"/>
              <a:t>Transformer</a:t>
            </a:r>
            <a:r>
              <a:rPr lang="ko-KR" altLang="en-US" sz="1300" dirty="0"/>
              <a:t>의 연산을 </a:t>
            </a:r>
            <a:r>
              <a:rPr lang="en-US" altLang="ko-KR" sz="1300" dirty="0"/>
              <a:t>Linear</a:t>
            </a:r>
            <a:r>
              <a:rPr lang="ko-KR" altLang="en-US" sz="1300" dirty="0"/>
              <a:t>한 </a:t>
            </a:r>
            <a:r>
              <a:rPr lang="ko-KR" altLang="en-US" sz="1300" dirty="0" err="1"/>
              <a:t>계산량으로</a:t>
            </a:r>
            <a:r>
              <a:rPr lang="ko-KR" altLang="en-US" sz="1300" dirty="0"/>
              <a:t> 줄인 </a:t>
            </a:r>
            <a:r>
              <a:rPr lang="en-US" altLang="ko-KR" sz="1300" dirty="0" err="1"/>
              <a:t>Linformer</a:t>
            </a:r>
            <a:r>
              <a:rPr lang="ko-KR" altLang="en-US" sz="1300" dirty="0"/>
              <a:t>를 병렬적으로 적용하고 조건부 정보를 단순히 </a:t>
            </a:r>
            <a:r>
              <a:rPr lang="en-US" altLang="ko-KR" sz="1300" dirty="0"/>
              <a:t>projection</a:t>
            </a:r>
            <a:r>
              <a:rPr lang="ko-KR" altLang="en-US" sz="1300" dirty="0"/>
              <a:t>을 거쳐 합하던 구조에서 </a:t>
            </a:r>
            <a:r>
              <a:rPr lang="en-US" altLang="ko-KR" sz="1300" dirty="0"/>
              <a:t>cross-attention</a:t>
            </a:r>
            <a:r>
              <a:rPr lang="ko-KR" altLang="en-US" sz="1300" dirty="0"/>
              <a:t>으로 변경하여 더 좋은 표현력을 얻고자 하였습니다</a:t>
            </a:r>
            <a:r>
              <a:rPr lang="en-US" altLang="ko-KR" sz="1300" dirty="0"/>
              <a:t>. </a:t>
            </a:r>
          </a:p>
          <a:p>
            <a:pPr defTabSz="966612">
              <a:defRPr/>
            </a:pPr>
            <a:endParaRPr lang="en-US" altLang="ko-KR" sz="1300" dirty="0"/>
          </a:p>
          <a:p>
            <a:pPr defTabSz="966612">
              <a:defRPr/>
            </a:pPr>
            <a:r>
              <a:rPr lang="ko-KR" altLang="en-US" sz="1300" dirty="0"/>
              <a:t>모델의 </a:t>
            </a:r>
            <a:r>
              <a:rPr lang="en-US" altLang="ko-KR" sz="1300" dirty="0"/>
              <a:t>Loss function</a:t>
            </a:r>
            <a:r>
              <a:rPr lang="ko-KR" altLang="en-US" sz="1300" dirty="0"/>
              <a:t>은 노이즈를 예측하는 것 뿐만 아니라 </a:t>
            </a:r>
            <a:r>
              <a:rPr lang="en-US" altLang="ko-KR" sz="1300" dirty="0"/>
              <a:t>Negative Log-likelihood loss</a:t>
            </a:r>
            <a:r>
              <a:rPr lang="ko-KR" altLang="en-US" sz="1300" dirty="0"/>
              <a:t>를 추가하여 모델이 데이터의 </a:t>
            </a:r>
            <a:r>
              <a:rPr lang="en-US" altLang="ko-KR" sz="1300" dirty="0"/>
              <a:t>uncertainty</a:t>
            </a:r>
            <a:r>
              <a:rPr lang="ko-KR" altLang="en-US" sz="1300" dirty="0"/>
              <a:t>를 인식하도록 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자세한 설정은 마찬가지로 논문을 참고해주시면 감사하겠습니다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0140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43732-6BFB-0715-7EAB-CEE8B661B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4BBC49-4230-3C4F-DF01-16F49AE43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216D90-9DEF-7FAC-39F2-2A381D5472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실험 중 사용한 데이터셋은 독일 프로 축구 리그 경기 중 </a:t>
            </a:r>
            <a:r>
              <a:rPr lang="en-US" altLang="ko-KR" sz="1300" dirty="0"/>
              <a:t>6</a:t>
            </a:r>
            <a:r>
              <a:rPr lang="ko-KR" altLang="en-US" sz="1300" dirty="0"/>
              <a:t>경기에 대한 데이터를 사용하였습니다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각 경기에서 </a:t>
            </a:r>
            <a:r>
              <a:rPr lang="en-US" altLang="ko-KR" sz="1300" dirty="0"/>
              <a:t>8</a:t>
            </a:r>
            <a:r>
              <a:rPr lang="ko-KR" altLang="en-US" sz="1300" dirty="0"/>
              <a:t>초의 공격 시퀀스를 추출하여 이를 과거 </a:t>
            </a:r>
            <a:r>
              <a:rPr lang="en-US" altLang="ko-KR" sz="1300" dirty="0"/>
              <a:t>4</a:t>
            </a:r>
            <a:r>
              <a:rPr lang="ko-KR" altLang="en-US" sz="1300" dirty="0"/>
              <a:t>초와 미래 </a:t>
            </a:r>
            <a:r>
              <a:rPr lang="en-US" altLang="ko-KR" sz="1300" dirty="0"/>
              <a:t>4</a:t>
            </a:r>
            <a:r>
              <a:rPr lang="ko-KR" altLang="en-US" sz="1300" dirty="0"/>
              <a:t>초로 분리하여 입력과 예측 구간으로 사용하였습니다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또한</a:t>
            </a:r>
            <a:r>
              <a:rPr lang="en-US" altLang="ko-KR" sz="1300" dirty="0"/>
              <a:t>, </a:t>
            </a:r>
            <a:r>
              <a:rPr lang="ko-KR" altLang="en-US" sz="1300" dirty="0"/>
              <a:t>데이터의 다양성 확보를 위해 랜덤하게 선택된 일부 샘플을 상하 반전을 적용한 증강을 활용하여 최종적으로 </a:t>
            </a:r>
            <a:r>
              <a:rPr lang="en-US" altLang="ko-KR" sz="1300" dirty="0"/>
              <a:t>2</a:t>
            </a:r>
            <a:r>
              <a:rPr lang="ko-KR" altLang="en-US" sz="1300" dirty="0"/>
              <a:t>만개 이상의 샘플을 확보하였습니다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065475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E2F5D-FB72-957D-5CDE-F756BBFA1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FAD51C-3431-F597-026B-5564CE74A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339E74-85F6-7770-D750-AA7394D353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이어 사용한 </a:t>
            </a:r>
            <a:r>
              <a:rPr lang="en-US" altLang="ko-KR" sz="1300" dirty="0"/>
              <a:t>Baseline </a:t>
            </a:r>
            <a:r>
              <a:rPr lang="ko-KR" altLang="en-US" sz="1300" dirty="0"/>
              <a:t>모델은 </a:t>
            </a:r>
            <a:r>
              <a:rPr lang="en-US" altLang="ko-KR" sz="1300" dirty="0"/>
              <a:t>LSTM, Transformer</a:t>
            </a:r>
            <a:r>
              <a:rPr lang="ko-KR" altLang="en-US" sz="1300" dirty="0"/>
              <a:t>와 같은 </a:t>
            </a:r>
            <a:r>
              <a:rPr lang="en-US" altLang="ko-KR" sz="1300" dirty="0"/>
              <a:t>sequence </a:t>
            </a:r>
            <a:r>
              <a:rPr lang="ko-KR" altLang="en-US" sz="1300" dirty="0"/>
              <a:t>모델과 객체 간의 상호작용을 고려한 </a:t>
            </a:r>
            <a:r>
              <a:rPr lang="en-US" altLang="ko-KR" sz="1300" dirty="0"/>
              <a:t>Social-LSTM, Social-GAN, Social-STGCNN</a:t>
            </a:r>
            <a:r>
              <a:rPr lang="ko-KR" altLang="en-US" sz="1300" dirty="0"/>
              <a:t>을 사용하였습니다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평가지표로 궤적 예측에 가장 널리 사용되는 </a:t>
            </a:r>
            <a:r>
              <a:rPr lang="en-US" altLang="ko-KR" sz="1300" dirty="0"/>
              <a:t>ADE, FDE</a:t>
            </a:r>
            <a:r>
              <a:rPr lang="ko-KR" altLang="en-US" sz="1300" dirty="0"/>
              <a:t>와 궤적의 유사성을 판단하기 위한 </a:t>
            </a:r>
            <a:r>
              <a:rPr lang="en-US" altLang="ko-KR" sz="1300" dirty="0" err="1"/>
              <a:t>Frechet</a:t>
            </a:r>
            <a:r>
              <a:rPr lang="en-US" altLang="ko-KR" sz="1300" dirty="0"/>
              <a:t> distance, </a:t>
            </a:r>
            <a:r>
              <a:rPr lang="ko-KR" altLang="en-US" sz="1300" dirty="0"/>
              <a:t>그리고 궤적의 이동 방향 차이를 비교하기 위한 </a:t>
            </a:r>
            <a:r>
              <a:rPr lang="en-US" altLang="ko-KR" sz="1300" dirty="0"/>
              <a:t>Direction Error</a:t>
            </a:r>
            <a:r>
              <a:rPr lang="ko-KR" altLang="en-US" sz="1300" dirty="0"/>
              <a:t>를 사용하였습니다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생성형 모델들을 대상으로는 </a:t>
            </a:r>
            <a:r>
              <a:rPr lang="en-US" altLang="ko-KR" sz="1300" dirty="0"/>
              <a:t>20</a:t>
            </a:r>
            <a:r>
              <a:rPr lang="ko-KR" altLang="en-US" sz="1300" dirty="0"/>
              <a:t>개의 샘플을 생성하여 평가지표가 가장 낮게 나온 샘플에 대한 지표를 최종적으로 사용하였습니다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18282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89424-14EB-6A98-B721-89B2E2E74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873CE0-7B54-CF7F-4ED0-3443D89119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E0C133-C548-65A0-8A79-335207E07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300" dirty="0"/>
              <a:t>주제 선정 이유는</a:t>
            </a:r>
            <a:r>
              <a:rPr lang="en-US" altLang="ko-KR" sz="1300" dirty="0"/>
              <a:t>, </a:t>
            </a:r>
            <a:r>
              <a:rPr lang="ko-KR" altLang="en-US" sz="1300" dirty="0"/>
              <a:t>축구 선수의 움직임을 예측하는 것은 전술적인 의사 결정을 하는 데에 핵심적인 요소라고 할 수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 중에서도 수비수의 움직임을 미리 아는 것만으로도 공격자들은 여러 전술적인 움직임을 계획할 수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또한</a:t>
            </a:r>
            <a:r>
              <a:rPr lang="en-US" altLang="ko-KR" sz="1300" dirty="0"/>
              <a:t>, </a:t>
            </a:r>
            <a:r>
              <a:rPr lang="ko-KR" altLang="en-US" sz="1300" dirty="0"/>
              <a:t>경기 후에 공격자의 이전 움직임을 개선하는 데에 도움을 줄 수 있습니다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pPr fontAlgn="base" latinLnBrk="1"/>
            <a:r>
              <a:rPr lang="ko-KR" altLang="en-US" sz="1300" dirty="0"/>
              <a:t>그에 따라</a:t>
            </a:r>
            <a:r>
              <a:rPr lang="en-US" altLang="ko-KR" sz="1300" dirty="0"/>
              <a:t>, </a:t>
            </a:r>
            <a:r>
              <a:rPr lang="ko-KR" altLang="en-US" sz="1300" dirty="0"/>
              <a:t>기존에 존재하는 궤적 예측 모델들을 활용하여 축구 선수의 움직임을 예측하려 하였으나</a:t>
            </a:r>
            <a:r>
              <a:rPr lang="en-US" altLang="ko-KR" sz="1300" dirty="0"/>
              <a:t>, </a:t>
            </a:r>
            <a:r>
              <a:rPr lang="ko-KR" altLang="en-US" sz="1300" dirty="0"/>
              <a:t>기존의 모델들은 주로 보행자나 차량의 움직임에 중점을 둔 모델들이 많아 축구 경기에서의 좀 더 복잡한 움직임들을 포착하지는 못하는 것을 알 수 있었습니다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835084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0EAC4-4A64-1897-FE45-839AA12D0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58D494-CD8D-7FAA-D3F6-B1996D07C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C82802-F31E-D0F2-8010-84BDEBD17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결과입니다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논문에서 제시한 </a:t>
            </a:r>
            <a:r>
              <a:rPr lang="en-US" altLang="ko-KR" sz="1300" dirty="0" err="1"/>
              <a:t>Diffoot</a:t>
            </a:r>
            <a:r>
              <a:rPr lang="ko-KR" altLang="en-US" sz="1300" dirty="0"/>
              <a:t>은 다른 </a:t>
            </a:r>
            <a:r>
              <a:rPr lang="en-US" altLang="ko-KR" sz="1300" dirty="0"/>
              <a:t>Baseline </a:t>
            </a:r>
            <a:r>
              <a:rPr lang="ko-KR" altLang="en-US" sz="1300" dirty="0"/>
              <a:t>모델들보다 비교적 낮은 </a:t>
            </a:r>
            <a:r>
              <a:rPr lang="en-US" altLang="ko-KR" sz="1300" dirty="0"/>
              <a:t>ADE, FDE</a:t>
            </a:r>
            <a:r>
              <a:rPr lang="ko-KR" altLang="en-US" sz="1300" dirty="0"/>
              <a:t>와 함께 가장 낮은 </a:t>
            </a:r>
            <a:r>
              <a:rPr lang="en-US" altLang="ko-KR" sz="1300" dirty="0"/>
              <a:t>Direction Error</a:t>
            </a:r>
            <a:r>
              <a:rPr lang="ko-KR" altLang="en-US" sz="1300" dirty="0"/>
              <a:t>를 기록하였습니다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이를 통해 </a:t>
            </a:r>
            <a:r>
              <a:rPr lang="en-US" altLang="ko-KR" sz="1300" dirty="0" err="1"/>
              <a:t>Diffoot</a:t>
            </a:r>
            <a:r>
              <a:rPr lang="ko-KR" altLang="en-US" sz="1300" dirty="0"/>
              <a:t>은 단순히 위치를 더 정확하게 예측하는 것 뿐만 아니라 선수의 이동 방향도 잘 맞추는</a:t>
            </a:r>
            <a:r>
              <a:rPr lang="en-US" altLang="ko-KR" sz="1300" dirty="0"/>
              <a:t>, </a:t>
            </a:r>
            <a:r>
              <a:rPr lang="ko-KR" altLang="en-US" sz="1300" dirty="0"/>
              <a:t>현실적인 궤적 예측을 수행하였다고 볼 수 있습니다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4479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93B7A-B09B-4109-4D85-193D1A6E6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633456-FA57-7B0E-2254-17ED555064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FA90A80-0F86-9B45-9225-DDD35ED84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시각화 결과도 보았을 때</a:t>
            </a:r>
            <a:r>
              <a:rPr lang="en-US" altLang="ko-KR" sz="1300" dirty="0"/>
              <a:t>, </a:t>
            </a:r>
            <a:r>
              <a:rPr lang="ko-KR" altLang="en-US" sz="1300" dirty="0"/>
              <a:t>다른 모델들은 실제 궤적과 크게 벗어나거나</a:t>
            </a:r>
            <a:r>
              <a:rPr lang="en-US" altLang="ko-KR" sz="1300" dirty="0"/>
              <a:t>, </a:t>
            </a:r>
            <a:r>
              <a:rPr lang="ko-KR" altLang="en-US" sz="1300" dirty="0"/>
              <a:t>예측한 궤적의 형태가 비현실적으로 출력된 모습을 보입니다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반면</a:t>
            </a:r>
            <a:r>
              <a:rPr lang="en-US" altLang="ko-KR" sz="1300" dirty="0"/>
              <a:t>, </a:t>
            </a:r>
            <a:r>
              <a:rPr lang="en-US" altLang="ko-KR" sz="1300" dirty="0" err="1"/>
              <a:t>Diffoot</a:t>
            </a:r>
            <a:r>
              <a:rPr lang="ko-KR" altLang="en-US" sz="1300" dirty="0"/>
              <a:t>은 보다 정확하면서도 궤적의 움직임이 자연스럽고 안정적인 모습을 확인할 수 있습니다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9931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8E101-5865-FD13-9E15-3D3B9364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23FB10-6B53-3583-F90E-EC6C83F4E7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88AE6F-9140-8BF6-222F-562F8AD22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결과적으로 </a:t>
            </a:r>
            <a:r>
              <a:rPr lang="en-US" altLang="ko-KR" sz="1300" dirty="0" err="1"/>
              <a:t>Diffoot</a:t>
            </a:r>
            <a:r>
              <a:rPr lang="ko-KR" altLang="en-US" sz="1300" dirty="0"/>
              <a:t>은 다음과 같은 기여점을 갖고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우선 기존의 보행자와 차량 궤적의 예측과는 달리 축구</a:t>
            </a:r>
            <a:r>
              <a:rPr lang="en-US" altLang="ko-KR" sz="1300" dirty="0"/>
              <a:t>, </a:t>
            </a:r>
            <a:r>
              <a:rPr lang="ko-KR" altLang="en-US" sz="1300" dirty="0"/>
              <a:t>스포츠 도메인에 특화된 궤적 예측 모델을 구축하여 해당 문제에 대해 기존 모델들 보다 우수한 성능을 보였습니다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또한</a:t>
            </a:r>
            <a:r>
              <a:rPr lang="en-US" altLang="ko-KR" sz="1300" dirty="0"/>
              <a:t>, Multi Agent</a:t>
            </a:r>
            <a:r>
              <a:rPr lang="ko-KR" altLang="en-US" sz="1300" dirty="0"/>
              <a:t>의 복잡한 상호작용을 축구 도메인에 맞게 정교하게 반영하여 현실적으로 모델링 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마지막으로</a:t>
            </a:r>
            <a:r>
              <a:rPr lang="en-US" altLang="ko-KR" sz="1300" dirty="0"/>
              <a:t>, Diffusion model</a:t>
            </a:r>
            <a:r>
              <a:rPr lang="ko-KR" altLang="en-US" sz="1300" dirty="0"/>
              <a:t>을 궤적 예측에 효과적으로 사용하였다는 기술적인 기여점을 갖고 있습니다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6331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D7B074-F4F4-9824-28BA-786C0EAD5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5C7B0D-291D-F090-311B-C823AA60E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7E052-ED2B-ECC1-BFA6-F49C0456B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하지만 몇 가지 한계점들도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먼저</a:t>
            </a:r>
            <a:r>
              <a:rPr lang="en-US" altLang="ko-KR" sz="1300" dirty="0"/>
              <a:t>, </a:t>
            </a:r>
            <a:r>
              <a:rPr lang="ko-KR" altLang="en-US" sz="1300" dirty="0"/>
              <a:t>공개된 데이터셋이 적어 보다 다양한 샘플들을 모델이 학습하지 못해 일반화의 문제점을 제기할 수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그리고</a:t>
            </a:r>
            <a:r>
              <a:rPr lang="en-US" altLang="ko-KR" sz="1300" dirty="0"/>
              <a:t>, </a:t>
            </a:r>
            <a:r>
              <a:rPr lang="ko-KR" altLang="en-US" sz="1300" dirty="0"/>
              <a:t>다른 모델들보다 많은 파라미터를 갖고 있어 실시간 분석에는 용이하지 않습니다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또한</a:t>
            </a:r>
            <a:r>
              <a:rPr lang="en-US" altLang="ko-KR" sz="1300" dirty="0"/>
              <a:t>, </a:t>
            </a:r>
            <a:r>
              <a:rPr lang="ko-KR" altLang="en-US" sz="1300" dirty="0"/>
              <a:t>수비수의 움직임을 예측하는 데에 집중되어 있어 모든 선수들의 전술적 상호작용을 온전히 반영한 결과물을 출력하지는 못합니다</a:t>
            </a:r>
            <a:r>
              <a:rPr lang="en-US" altLang="ko-KR" sz="1300" dirty="0"/>
              <a:t>. </a:t>
            </a:r>
          </a:p>
          <a:p>
            <a:pPr defTabSz="966612">
              <a:defRPr/>
            </a:pPr>
            <a:endParaRPr lang="en-US" altLang="ko-KR" sz="1300" dirty="0"/>
          </a:p>
          <a:p>
            <a:pPr defTabSz="966612">
              <a:defRPr/>
            </a:pPr>
            <a:r>
              <a:rPr lang="ko-KR" altLang="en-US" sz="1300" dirty="0"/>
              <a:t>따라서 보다 많은 데이터셋과 풍부한 </a:t>
            </a:r>
            <a:r>
              <a:rPr lang="en-US" altLang="ko-KR" sz="1300" dirty="0"/>
              <a:t>Context </a:t>
            </a:r>
            <a:r>
              <a:rPr lang="ko-KR" altLang="en-US" sz="1300" dirty="0"/>
              <a:t>정보들을 결합하면 더 좋은 결과를 기대할 수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이와는 별개로 단일 예측 궤적을 출력하는 것이 아닌 예측 궤적의 확률 분포를 출력한다면 보다 실용성 있는 결과로 활용할 수 있음을 기대합니다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893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B878E-DCDF-9739-CF73-6CD4EE43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251ED8-207E-11F1-5BC3-B64CBDB42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B9D289-1F7A-6A6C-9D06-E0364D12DA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6465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9583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E02A3-24F0-8ED8-2AF0-E55AED8CE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17E7A0-C98F-A832-A6A8-3213A7723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1CF616-12F5-0DB8-C492-5D133015F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따라서 본 논문에서는 이전에 발생한 선수들과 공</a:t>
            </a:r>
            <a:r>
              <a:rPr lang="en-US" altLang="ko-KR" sz="1300" dirty="0"/>
              <a:t>, </a:t>
            </a:r>
            <a:r>
              <a:rPr lang="ko-KR" altLang="en-US" sz="1300" dirty="0"/>
              <a:t>축구 경기에서 움직이는 모든 개체 사이에 발생하는 시공간적 상호작용들을 하나의 </a:t>
            </a:r>
            <a:r>
              <a:rPr lang="en-US" altLang="ko-KR" sz="1300" dirty="0"/>
              <a:t>condition</a:t>
            </a:r>
            <a:r>
              <a:rPr lang="ko-KR" altLang="en-US" sz="1300" dirty="0"/>
              <a:t>으로 활용하여 축구 경기에서의 수비수 움직임 예측 모델을 구축하고자 합니다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76386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ACCFA-9998-630C-CA0F-CCDC960D7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6A3C3C-DE93-8DB7-CB2F-B7982BAF6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E793CB-B501-FCF0-96AC-AECE6855E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해당 목적을 달성하기 위해서는 축구 경기 내의 선수들과 공 사이의 상호작용들을 모델링 해야 하고</a:t>
            </a:r>
            <a:r>
              <a:rPr lang="en-US" altLang="ko-KR" sz="1300" dirty="0"/>
              <a:t>, </a:t>
            </a:r>
            <a:r>
              <a:rPr lang="ko-KR" altLang="en-US" sz="1300" dirty="0"/>
              <a:t>수비수 움직임 속에 포함된 불확실성을 다뤄야 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또한</a:t>
            </a:r>
            <a:r>
              <a:rPr lang="en-US" altLang="ko-KR" sz="1300" dirty="0"/>
              <a:t>, </a:t>
            </a:r>
            <a:r>
              <a:rPr lang="ko-KR" altLang="en-US" sz="1300" dirty="0"/>
              <a:t>여러 방면에서의 평가지표를 활용하여 예측 궤적의 유효성을 볼 필요가 있습니다</a:t>
            </a:r>
            <a:r>
              <a:rPr lang="en-US" altLang="ko-KR" sz="1300" dirty="0"/>
              <a:t>. </a:t>
            </a:r>
          </a:p>
          <a:p>
            <a:pPr defTabSz="966612">
              <a:defRPr/>
            </a:pPr>
            <a:endParaRPr lang="en-US" altLang="ko-KR" sz="1300" dirty="0"/>
          </a:p>
          <a:p>
            <a:pPr defTabSz="966612">
              <a:defRPr/>
            </a:pPr>
            <a:r>
              <a:rPr lang="ko-KR" altLang="en-US" sz="1300" dirty="0"/>
              <a:t>이를 위해</a:t>
            </a:r>
            <a:r>
              <a:rPr lang="en-US" altLang="ko-KR" sz="1300" dirty="0"/>
              <a:t>, </a:t>
            </a:r>
            <a:r>
              <a:rPr lang="ko-KR" altLang="en-US" sz="1300" dirty="0"/>
              <a:t>본 논문에서는 선수들과 공 사이의 상호작용을 그래프로 모델링하고</a:t>
            </a:r>
            <a:r>
              <a:rPr lang="en-US" altLang="ko-KR" sz="1300" dirty="0"/>
              <a:t>, </a:t>
            </a:r>
            <a:r>
              <a:rPr lang="ko-KR" altLang="en-US" sz="1300" dirty="0"/>
              <a:t>다양하고 불확실성을 가진 특징들을 </a:t>
            </a:r>
            <a:r>
              <a:rPr lang="en-US" altLang="ko-KR" sz="1300" dirty="0"/>
              <a:t>conditional diffusion model</a:t>
            </a:r>
            <a:r>
              <a:rPr lang="ko-KR" altLang="en-US" sz="1300" dirty="0"/>
              <a:t>을 활용하여 포착하려 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이를 구현한 것이 본 논문에서 제시한 </a:t>
            </a:r>
            <a:r>
              <a:rPr lang="en-US" altLang="ko-KR" sz="1300" dirty="0" err="1"/>
              <a:t>Diffoot</a:t>
            </a:r>
            <a:r>
              <a:rPr lang="en-US" altLang="ko-KR" sz="1300" dirty="0"/>
              <a:t> </a:t>
            </a:r>
            <a:r>
              <a:rPr lang="ko-KR" altLang="en-US" sz="1300" dirty="0"/>
              <a:t>이란 모델입니다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9589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BF944-448E-9F0B-C3D5-39730DAE4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6A825E-F03A-3F77-EABA-FCCEF6871C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243943-6C75-67C8-659A-4FDBC95D9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여기서 </a:t>
            </a:r>
            <a:r>
              <a:rPr lang="en-US" altLang="ko-KR" sz="1300" dirty="0"/>
              <a:t>Diffusion model</a:t>
            </a:r>
            <a:r>
              <a:rPr lang="ko-KR" altLang="en-US" sz="1300" dirty="0"/>
              <a:t>을 간단히 말씀드리자면</a:t>
            </a:r>
            <a:r>
              <a:rPr lang="en-US" altLang="ko-KR" sz="1300" dirty="0"/>
              <a:t>, Diffusion model</a:t>
            </a:r>
            <a:r>
              <a:rPr lang="ko-KR" altLang="en-US" sz="1300" dirty="0"/>
              <a:t>은 데이터에 점진적으로 노이즈를 주어 </a:t>
            </a:r>
            <a:r>
              <a:rPr lang="en-US" altLang="ko-KR" sz="1300" dirty="0"/>
              <a:t>Gaussian noise</a:t>
            </a:r>
            <a:r>
              <a:rPr lang="ko-KR" altLang="en-US" sz="1300" dirty="0"/>
              <a:t>로 변환한 뒤</a:t>
            </a:r>
            <a:r>
              <a:rPr lang="en-US" altLang="ko-KR" sz="1300" dirty="0"/>
              <a:t>, </a:t>
            </a:r>
            <a:r>
              <a:rPr lang="ko-KR" altLang="en-US" sz="1300" dirty="0"/>
              <a:t>그 노이즈에서 원래 데이터를 복원하는 과정을 학습하는 생성형 모델입니다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그림과 같이</a:t>
            </a:r>
            <a:r>
              <a:rPr lang="en-US" altLang="ko-KR" sz="1300" dirty="0"/>
              <a:t>, Forward </a:t>
            </a:r>
            <a:r>
              <a:rPr lang="ko-KR" altLang="en-US" sz="1300" dirty="0"/>
              <a:t>과정에서 데이터에 조금씩 노이즈를 추가해 완전한 </a:t>
            </a:r>
            <a:r>
              <a:rPr lang="en-US" altLang="ko-KR" sz="1300" dirty="0"/>
              <a:t>Gaussian Noise</a:t>
            </a:r>
            <a:r>
              <a:rPr lang="ko-KR" altLang="en-US" sz="1300" dirty="0"/>
              <a:t>로 만들고</a:t>
            </a:r>
            <a:r>
              <a:rPr lang="en-US" altLang="ko-KR" sz="1300" dirty="0"/>
              <a:t>, Reverse </a:t>
            </a:r>
            <a:r>
              <a:rPr lang="ko-KR" altLang="en-US" sz="1300" dirty="0"/>
              <a:t>과정에서 이를 단계별로 복원하면서 데이터의 복잡한 분포를 학습합니다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583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B2152-2460-9713-100B-57C76D264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74366B-311E-7A39-CA27-D9D6DA7E1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E8BAE7-B030-0EA9-9AF1-DF33230771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기존 </a:t>
            </a:r>
            <a:r>
              <a:rPr lang="en-US" altLang="ko-KR" sz="1300" dirty="0"/>
              <a:t>Diffusion model</a:t>
            </a:r>
            <a:r>
              <a:rPr lang="ko-KR" altLang="en-US" sz="1300" dirty="0"/>
              <a:t>은 학습된 분포 내에서 다양한 생성물을 </a:t>
            </a:r>
            <a:r>
              <a:rPr lang="ko-KR" altLang="en-US" sz="1300" dirty="0" err="1"/>
              <a:t>샘플링할</a:t>
            </a:r>
            <a:r>
              <a:rPr lang="ko-KR" altLang="en-US" sz="1300" dirty="0"/>
              <a:t> 수 있습니다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여기에 </a:t>
            </a:r>
            <a:r>
              <a:rPr lang="en-US" altLang="ko-KR" sz="1300" dirty="0"/>
              <a:t>condition</a:t>
            </a:r>
            <a:r>
              <a:rPr lang="ko-KR" altLang="en-US" sz="1300" dirty="0"/>
              <a:t>을 고려하여 모델을 확장하면</a:t>
            </a:r>
            <a:r>
              <a:rPr lang="en-US" altLang="ko-KR" sz="1300" dirty="0"/>
              <a:t>, </a:t>
            </a:r>
            <a:r>
              <a:rPr lang="ko-KR" altLang="en-US" sz="1300" dirty="0"/>
              <a:t>모델은 주어진 조건에 맞는 분포에서 생성하도록 유도됩니다</a:t>
            </a:r>
            <a:r>
              <a:rPr lang="en-US" altLang="ko-KR" sz="1300" dirty="0"/>
              <a:t>. </a:t>
            </a:r>
            <a:r>
              <a:rPr lang="ko-KR" altLang="en-US" sz="1300" dirty="0"/>
              <a:t>즉</a:t>
            </a:r>
            <a:r>
              <a:rPr lang="en-US" altLang="ko-KR" sz="1300" dirty="0"/>
              <a:t>, </a:t>
            </a:r>
            <a:r>
              <a:rPr lang="ko-KR" altLang="en-US" sz="1300" dirty="0"/>
              <a:t>각 단계의 노이즈 제거 과정에서 </a:t>
            </a:r>
            <a:r>
              <a:rPr lang="en-US" altLang="ko-KR" sz="1300" dirty="0"/>
              <a:t>condition</a:t>
            </a:r>
            <a:r>
              <a:rPr lang="ko-KR" altLang="en-US" sz="1300" dirty="0"/>
              <a:t>을 함께 고려하여</a:t>
            </a:r>
            <a:r>
              <a:rPr lang="en-US" altLang="ko-KR" sz="1300" dirty="0"/>
              <a:t>, </a:t>
            </a:r>
            <a:r>
              <a:rPr lang="ko-KR" altLang="en-US" sz="1300" dirty="0"/>
              <a:t>조건에 부합하는 결과를 생성하는 것이 </a:t>
            </a:r>
            <a:r>
              <a:rPr lang="en-US" altLang="ko-KR" sz="1300" dirty="0"/>
              <a:t>Condition Diffusion Model </a:t>
            </a:r>
            <a:r>
              <a:rPr lang="ko-KR" altLang="en-US" sz="1300" dirty="0"/>
              <a:t>입니다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3523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4192F-3357-2379-3E4C-8D358B21B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D02613-DBCB-0DAF-5DED-67CF4E5AC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983723-6422-6E78-BDAF-90B4A87BB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앞서 말한 내용들을 종합한 </a:t>
            </a:r>
            <a:r>
              <a:rPr lang="en-US" altLang="ko-KR" sz="1300" dirty="0" err="1"/>
              <a:t>Diffoot</a:t>
            </a:r>
            <a:r>
              <a:rPr lang="ko-KR" altLang="en-US" sz="1300" dirty="0"/>
              <a:t>의 전체적인 </a:t>
            </a:r>
            <a:r>
              <a:rPr lang="en-US" altLang="ko-KR" sz="1300" dirty="0"/>
              <a:t>Framework</a:t>
            </a:r>
            <a:r>
              <a:rPr lang="ko-KR" altLang="en-US" sz="1300" dirty="0"/>
              <a:t>입니다</a:t>
            </a:r>
            <a:r>
              <a:rPr lang="en-US" altLang="ko-KR" sz="1300" dirty="0"/>
              <a:t>. </a:t>
            </a:r>
            <a:r>
              <a:rPr lang="en-US" altLang="ko-KR" sz="1300" dirty="0" err="1"/>
              <a:t>Diffoot</a:t>
            </a:r>
            <a:r>
              <a:rPr lang="ko-KR" altLang="en-US" sz="1300" dirty="0"/>
              <a:t>의 </a:t>
            </a:r>
            <a:r>
              <a:rPr lang="en-US" altLang="ko-KR" sz="1300" dirty="0"/>
              <a:t>Forward Process</a:t>
            </a:r>
            <a:r>
              <a:rPr lang="ko-KR" altLang="en-US" sz="1300" dirty="0"/>
              <a:t>에는 예측할 미래 시점의 축구 선수들과 공에 대한 궤적에서 프레임별 위치 변화량인 상대좌표를 추출한 뒤 노이즈를 입힙니다</a:t>
            </a:r>
            <a:r>
              <a:rPr lang="en-US" altLang="ko-KR" sz="1300" dirty="0"/>
              <a:t>. Backward Process</a:t>
            </a:r>
            <a:r>
              <a:rPr lang="ko-KR" altLang="en-US" sz="1300" dirty="0"/>
              <a:t>에서는 노이즈를 복원하는 </a:t>
            </a:r>
            <a:r>
              <a:rPr lang="en-US" altLang="ko-KR" sz="1300" dirty="0"/>
              <a:t>Network</a:t>
            </a:r>
            <a:r>
              <a:rPr lang="ko-KR" altLang="en-US" sz="1300" dirty="0"/>
              <a:t>를 구축하는데</a:t>
            </a:r>
            <a:r>
              <a:rPr lang="en-US" altLang="ko-KR" sz="1300" dirty="0"/>
              <a:t>, </a:t>
            </a:r>
            <a:r>
              <a:rPr lang="ko-KR" altLang="en-US" sz="1300" dirty="0"/>
              <a:t>이때 과거 시점에 발생한 상호작용들을 그래프로 표현하여 이를 </a:t>
            </a:r>
            <a:r>
              <a:rPr lang="en-US" altLang="ko-KR" sz="1300" dirty="0"/>
              <a:t>Encoding</a:t>
            </a:r>
            <a:r>
              <a:rPr lang="ko-KR" altLang="en-US" sz="1300" dirty="0"/>
              <a:t>한 벡터를 </a:t>
            </a:r>
            <a:r>
              <a:rPr lang="en-US" altLang="ko-KR" sz="1300" dirty="0"/>
              <a:t>condition</a:t>
            </a:r>
            <a:r>
              <a:rPr lang="ko-KR" altLang="en-US" sz="1300" dirty="0"/>
              <a:t>으로 활용한 </a:t>
            </a:r>
            <a:r>
              <a:rPr lang="en-US" altLang="ko-KR" sz="1300" dirty="0"/>
              <a:t>Network</a:t>
            </a:r>
            <a:r>
              <a:rPr lang="ko-KR" altLang="en-US" sz="1300" dirty="0"/>
              <a:t>를 사용하여 최종 예측을 수행합니다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2642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EA7D0-B25F-95B3-D6B8-DAB478208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017E6FD-3E5A-AF40-7805-ECFA438B8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223E2F-34AE-FE55-17A0-A75D4366D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/>
              <a:t>여기서 과거의 </a:t>
            </a:r>
            <a:r>
              <a:rPr lang="en-US" altLang="ko-KR" sz="1300" dirty="0"/>
              <a:t>Frame</a:t>
            </a:r>
            <a:r>
              <a:rPr lang="ko-KR" altLang="en-US" sz="1300" dirty="0"/>
              <a:t>들 속 선수와 공 사이의 상호작용을 표현할 그래프의 구성에 대해 말씀드리겠습니다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그래프 내에서 상호작용의 </a:t>
            </a:r>
            <a:r>
              <a:rPr lang="ko-KR" altLang="en-US" sz="1300" dirty="0" err="1"/>
              <a:t>시공간적인</a:t>
            </a:r>
            <a:r>
              <a:rPr lang="ko-KR" altLang="en-US" sz="1300" dirty="0"/>
              <a:t> 특성을 담으려 하였습니다</a:t>
            </a:r>
            <a:r>
              <a:rPr lang="en-US" altLang="ko-KR" sz="1300" dirty="0"/>
              <a:t>. </a:t>
            </a:r>
            <a:r>
              <a:rPr lang="ko-KR" altLang="en-US" sz="1300" dirty="0"/>
              <a:t>그래프는 노드와 </a:t>
            </a:r>
            <a:r>
              <a:rPr lang="ko-KR" altLang="en-US" sz="1300" dirty="0" err="1"/>
              <a:t>엣지로</a:t>
            </a:r>
            <a:r>
              <a:rPr lang="ko-KR" altLang="en-US" sz="1300" dirty="0"/>
              <a:t> 구성된 하나의 </a:t>
            </a:r>
            <a:r>
              <a:rPr lang="ko-KR" altLang="en-US" sz="1300" dirty="0" err="1"/>
              <a:t>자료구조이며</a:t>
            </a:r>
            <a:r>
              <a:rPr lang="en-US" altLang="ko-KR" sz="1300" dirty="0"/>
              <a:t>, </a:t>
            </a:r>
            <a:r>
              <a:rPr lang="ko-KR" altLang="en-US" sz="1300" dirty="0"/>
              <a:t>논문에서</a:t>
            </a:r>
            <a:r>
              <a:rPr lang="en-US" altLang="ko-KR" sz="1300" dirty="0"/>
              <a:t> </a:t>
            </a:r>
            <a:r>
              <a:rPr lang="ko-KR" altLang="en-US" sz="1300" dirty="0"/>
              <a:t>노드는 총 </a:t>
            </a:r>
            <a:r>
              <a:rPr lang="en-US" altLang="ko-KR" sz="1300" dirty="0"/>
              <a:t>22</a:t>
            </a:r>
            <a:r>
              <a:rPr lang="ko-KR" altLang="en-US" sz="1300" dirty="0"/>
              <a:t>명의 선수와 </a:t>
            </a:r>
            <a:r>
              <a:rPr lang="en-US" altLang="ko-KR" sz="1300" dirty="0"/>
              <a:t>1</a:t>
            </a:r>
            <a:r>
              <a:rPr lang="ko-KR" altLang="en-US" sz="1300" dirty="0"/>
              <a:t>개의 공으로 이루어지며</a:t>
            </a:r>
            <a:r>
              <a:rPr lang="en-US" altLang="ko-KR" sz="1300" dirty="0"/>
              <a:t>, </a:t>
            </a:r>
            <a:r>
              <a:rPr lang="ko-KR" altLang="en-US" sz="1300" dirty="0"/>
              <a:t>공격수</a:t>
            </a:r>
            <a:r>
              <a:rPr lang="en-US" altLang="ko-KR" sz="1300" dirty="0"/>
              <a:t>, </a:t>
            </a:r>
            <a:r>
              <a:rPr lang="ko-KR" altLang="en-US" sz="1300" dirty="0"/>
              <a:t>수비수</a:t>
            </a:r>
            <a:r>
              <a:rPr lang="en-US" altLang="ko-KR" sz="1300" dirty="0"/>
              <a:t>, </a:t>
            </a:r>
            <a:r>
              <a:rPr lang="ko-KR" altLang="en-US" sz="1300" dirty="0"/>
              <a:t>공에 다른 타입을 부여한 </a:t>
            </a:r>
            <a:r>
              <a:rPr lang="en-US" altLang="ko-KR" sz="1300" dirty="0"/>
              <a:t>Heterogeneous Graph </a:t>
            </a:r>
            <a:r>
              <a:rPr lang="ko-KR" altLang="en-US" sz="1300" dirty="0"/>
              <a:t>형태로 구성하였습니다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21537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A28F8-7E38-B635-4F42-57CA7FFE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CF3C22-0511-09BE-3473-D3240B7B0A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8E2603-AE69-EACB-587C-8C42847DD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ko-KR" altLang="en-US" sz="1300" dirty="0" err="1"/>
              <a:t>엣지는</a:t>
            </a:r>
            <a:r>
              <a:rPr lang="ko-KR" altLang="en-US" sz="1300" dirty="0"/>
              <a:t> </a:t>
            </a:r>
            <a:r>
              <a:rPr lang="en-US" altLang="ko-KR" sz="1300" dirty="0"/>
              <a:t>Spatial Edge</a:t>
            </a:r>
            <a:r>
              <a:rPr lang="ko-KR" altLang="en-US" sz="1300" dirty="0"/>
              <a:t>와 </a:t>
            </a:r>
            <a:r>
              <a:rPr lang="en-US" altLang="ko-KR" sz="1300" dirty="0"/>
              <a:t>Temporal Edge</a:t>
            </a:r>
            <a:r>
              <a:rPr lang="ko-KR" altLang="en-US" sz="1300" dirty="0"/>
              <a:t>로 구성하여 노드들 간의 시공간적 관계를 반영하고자 하였습니다</a:t>
            </a:r>
            <a:r>
              <a:rPr lang="en-US" altLang="ko-KR" sz="1300" dirty="0"/>
              <a:t>. Spatial Edge</a:t>
            </a:r>
            <a:r>
              <a:rPr lang="ko-KR" altLang="en-US" sz="1300" dirty="0"/>
              <a:t>는 각 프레임 속 노드와 노드 사이의 관계</a:t>
            </a:r>
            <a:r>
              <a:rPr lang="en-US" altLang="ko-KR" sz="1300" dirty="0"/>
              <a:t>, </a:t>
            </a:r>
            <a:r>
              <a:rPr lang="ko-KR" altLang="en-US" sz="1300" dirty="0"/>
              <a:t>상호작용을 반영하는 </a:t>
            </a:r>
            <a:r>
              <a:rPr lang="ko-KR" altLang="en-US" sz="1300" dirty="0" err="1"/>
              <a:t>엣지입니다</a:t>
            </a:r>
            <a:r>
              <a:rPr lang="en-US" altLang="ko-KR" sz="1300" dirty="0"/>
              <a:t>.</a:t>
            </a:r>
            <a:endParaRPr lang="ko-KR" altLang="en-US" sz="13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6804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12/11/2025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4F1A0E-4670-5314-AEC7-20762EBE5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25" y="6371533"/>
            <a:ext cx="267949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73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28108-2D35-43CC-B257-D182A97E8C5E}" type="datetime1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44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8F00BE-2056-4274-BFFA-C6B3C38F339A}" type="datetime1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10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EA97C-FCE3-4A1A-B2D5-8A82497E57C2}" type="datetime1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2DD66AD-F0DD-B77E-FC30-2417BBA4BAE5}"/>
              </a:ext>
            </a:extLst>
          </p:cNvPr>
          <p:cNvGrpSpPr/>
          <p:nvPr userDrawn="1"/>
        </p:nvGrpSpPr>
        <p:grpSpPr>
          <a:xfrm flipV="1">
            <a:off x="2" y="6762751"/>
            <a:ext cx="12191999" cy="102869"/>
            <a:chOff x="1" y="6721475"/>
            <a:chExt cx="12191998" cy="136526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1B74138-92ED-BA51-2A7E-FA01CAADB883}"/>
                </a:ext>
              </a:extLst>
            </p:cNvPr>
            <p:cNvSpPr/>
            <p:nvPr userDrawn="1"/>
          </p:nvSpPr>
          <p:spPr>
            <a:xfrm>
              <a:off x="1" y="6721475"/>
              <a:ext cx="9633526" cy="136526"/>
            </a:xfrm>
            <a:prstGeom prst="rect">
              <a:avLst/>
            </a:prstGeom>
            <a:solidFill>
              <a:srgbClr val="0625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DB04812-9A52-763F-A42A-34A9A6BE0357}"/>
                </a:ext>
              </a:extLst>
            </p:cNvPr>
            <p:cNvSpPr/>
            <p:nvPr userDrawn="1"/>
          </p:nvSpPr>
          <p:spPr>
            <a:xfrm>
              <a:off x="9633527" y="6721475"/>
              <a:ext cx="2558472" cy="136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62A47ED-2AC4-2417-874A-668476BC9ECC}"/>
              </a:ext>
            </a:extLst>
          </p:cNvPr>
          <p:cNvSpPr/>
          <p:nvPr userDrawn="1"/>
        </p:nvSpPr>
        <p:spPr>
          <a:xfrm>
            <a:off x="1" y="-2595"/>
            <a:ext cx="12192000" cy="290462"/>
          </a:xfrm>
          <a:prstGeom prst="rect">
            <a:avLst/>
          </a:prstGeom>
          <a:solidFill>
            <a:srgbClr val="06255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3149E39-0F4A-B9A5-34A5-76332212D8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884" y="377827"/>
            <a:ext cx="2679499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8539C-08DE-4763-96E4-67EE92D23E1A}" type="datetime1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A61283-58C7-4DEA-7E2E-D4BF73AEB63C}"/>
              </a:ext>
            </a:extLst>
          </p:cNvPr>
          <p:cNvCxnSpPr/>
          <p:nvPr userDrawn="1"/>
        </p:nvCxnSpPr>
        <p:spPr>
          <a:xfrm>
            <a:off x="0" y="740833"/>
            <a:ext cx="10447867" cy="0"/>
          </a:xfrm>
          <a:prstGeom prst="line">
            <a:avLst/>
          </a:prstGeom>
          <a:ln w="6350">
            <a:solidFill>
              <a:srgbClr val="06255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046DA5E1-4922-88C2-2CAF-47BB8A130C94}"/>
              </a:ext>
            </a:extLst>
          </p:cNvPr>
          <p:cNvGrpSpPr/>
          <p:nvPr userDrawn="1"/>
        </p:nvGrpSpPr>
        <p:grpSpPr>
          <a:xfrm flipV="1">
            <a:off x="2" y="6762751"/>
            <a:ext cx="12191999" cy="102869"/>
            <a:chOff x="1" y="6721475"/>
            <a:chExt cx="12191998" cy="13652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AC8891B-4B70-C5A2-B0CB-B54D3D88BFF9}"/>
                </a:ext>
              </a:extLst>
            </p:cNvPr>
            <p:cNvSpPr/>
            <p:nvPr userDrawn="1"/>
          </p:nvSpPr>
          <p:spPr>
            <a:xfrm>
              <a:off x="1" y="6721475"/>
              <a:ext cx="9633526" cy="136526"/>
            </a:xfrm>
            <a:prstGeom prst="rect">
              <a:avLst/>
            </a:prstGeom>
            <a:solidFill>
              <a:srgbClr val="06255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811860C-4793-79AF-EB3B-0F5229F9E7AA}"/>
                </a:ext>
              </a:extLst>
            </p:cNvPr>
            <p:cNvSpPr/>
            <p:nvPr userDrawn="1"/>
          </p:nvSpPr>
          <p:spPr>
            <a:xfrm>
              <a:off x="9633527" y="6721475"/>
              <a:ext cx="2558472" cy="1365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8E8E60-4785-A5D0-3ADA-B39B826FD2E7}"/>
              </a:ext>
            </a:extLst>
          </p:cNvPr>
          <p:cNvSpPr/>
          <p:nvPr userDrawn="1"/>
        </p:nvSpPr>
        <p:spPr>
          <a:xfrm>
            <a:off x="1" y="180804"/>
            <a:ext cx="391887" cy="374995"/>
          </a:xfrm>
          <a:prstGeom prst="rect">
            <a:avLst/>
          </a:prstGeom>
          <a:solidFill>
            <a:srgbClr val="0625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A8795C6-90C1-669D-0B5D-01BF6495F6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84" y="124336"/>
            <a:ext cx="2679499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259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DB526-1960-4DAA-88BB-817AB880EF9B}" type="datetime1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88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8FE57-773C-4397-B3F9-CB32214EBA93}" type="datetime1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88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FA8A7-AF04-41BF-98C9-281E1D14E5A5}" type="datetime1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392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24ADF-51D9-4DDE-AE3D-64685FCA5F5E}" type="datetime1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7569E-8363-2473-2095-3D3CE0BD91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025" y="6371533"/>
            <a:ext cx="267949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6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F0E7B-8ABE-4B5C-87ED-88B79196F3EA}" type="datetime1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32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EA4CC-0F9B-41F7-BCAF-46DA7A036076}" type="datetime1">
              <a:rPr lang="ko-KR" altLang="en-US" smtClean="0"/>
              <a:t>2025-12-11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999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A85E6C-75FE-4FD1-AB4B-EAB957CD26EA}" type="datetime1">
              <a:rPr lang="ko-KR" altLang="en-US" smtClean="0"/>
              <a:pPr/>
              <a:t>2025-12-11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4DD306-941C-4514-9891-D86491A8105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0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85813D-D4A8-1CDC-987B-27A5D69E0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2080" y="1445849"/>
            <a:ext cx="9387840" cy="812483"/>
          </a:xfrm>
          <a:ln>
            <a:solidFill>
              <a:schemeClr val="bg1">
                <a:alpha val="0"/>
              </a:schemeClr>
            </a:solidFill>
          </a:ln>
        </p:spPr>
        <p:txBody>
          <a:bodyPr anchor="ctr">
            <a:noAutofit/>
          </a:bodyPr>
          <a:lstStyle/>
          <a:p>
            <a:r>
              <a:rPr lang="en-US" altLang="ko-KR" sz="3200" b="1" dirty="0" err="1">
                <a:latin typeface="Times New Roman" panose="02020603050405020304" pitchFamily="18" charset="0"/>
                <a:ea typeface="에스코어 드림 7 ExtraBold" panose="020B0803030302020204" pitchFamily="34" charset="-127"/>
                <a:cs typeface="Times New Roman" panose="02020603050405020304" pitchFamily="18" charset="0"/>
              </a:rPr>
              <a:t>Diffoot</a:t>
            </a:r>
            <a:r>
              <a:rPr lang="en-US" altLang="ko-KR" sz="3200" b="1" dirty="0">
                <a:latin typeface="Times New Roman" panose="02020603050405020304" pitchFamily="18" charset="0"/>
                <a:ea typeface="에스코어 드림 7 ExtraBold" panose="020B0803030302020204" pitchFamily="34" charset="-127"/>
                <a:cs typeface="Times New Roman" panose="02020603050405020304" pitchFamily="18" charset="0"/>
              </a:rPr>
              <a:t> - Graph-Conditioned Diffusion Model for Predicting Football Player Movements</a:t>
            </a:r>
            <a:endParaRPr lang="ko-KR" altLang="en-US" sz="3200" b="1" dirty="0">
              <a:latin typeface="Times New Roman" panose="02020603050405020304" pitchFamily="18" charset="0"/>
              <a:ea typeface="에스코어 드림 7 ExtraBold" panose="020B08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BEC1D9-2952-F316-5661-047D4ED51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6099"/>
            <a:ext cx="9144000" cy="1997410"/>
          </a:xfrm>
          <a:ln>
            <a:noFill/>
          </a:ln>
        </p:spPr>
        <p:txBody>
          <a:bodyPr anchor="ctr">
            <a:noAutofit/>
          </a:bodyPr>
          <a:lstStyle/>
          <a:p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Minsuh Park</a:t>
            </a:r>
          </a:p>
          <a:p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latin typeface="Times New Roman" panose="02020603050405020304" pitchFamily="18" charset="0"/>
              <a:ea typeface="에스코어 드림 5 Medium" panose="020B0503030302020204" pitchFamily="34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Department of Data Science</a:t>
            </a:r>
          </a:p>
          <a:p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The Graduate School of Data Science</a:t>
            </a:r>
          </a:p>
          <a:p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Pusan National University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6EA94D5-A1F9-16DC-DDC7-A64DC7B67188}"/>
              </a:ext>
            </a:extLst>
          </p:cNvPr>
          <p:cNvCxnSpPr>
            <a:cxnSpLocks/>
          </p:cNvCxnSpPr>
          <p:nvPr/>
        </p:nvCxnSpPr>
        <p:spPr>
          <a:xfrm>
            <a:off x="1463040" y="2369291"/>
            <a:ext cx="926592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부제목 2">
            <a:extLst>
              <a:ext uri="{FF2B5EF4-FFF2-40B4-BE49-F238E27FC236}">
                <a16:creationId xmlns:a16="http://schemas.microsoft.com/office/drawing/2014/main" id="{A9A9E742-5CBD-41C7-81D2-7E61AF483D92}"/>
              </a:ext>
            </a:extLst>
          </p:cNvPr>
          <p:cNvSpPr txBox="1">
            <a:spLocks/>
          </p:cNvSpPr>
          <p:nvPr/>
        </p:nvSpPr>
        <p:spPr>
          <a:xfrm>
            <a:off x="1402080" y="2397868"/>
            <a:ext cx="9387840" cy="34689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50" b="1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>
              <a:lnSpc>
                <a:spcPct val="100000"/>
              </a:lnSpc>
            </a:pPr>
            <a:r>
              <a:rPr lang="en-US" altLang="ko-KR" sz="1600" dirty="0">
                <a:latin typeface="times" panose="02020603050405020304" pitchFamily="18" charset="0"/>
                <a:cs typeface="times" panose="02020603050405020304" pitchFamily="18" charset="0"/>
              </a:rPr>
              <a:t>Thesis for the degree of Master of Data Science</a:t>
            </a:r>
          </a:p>
        </p:txBody>
      </p:sp>
    </p:spTree>
    <p:extLst>
      <p:ext uri="{BB962C8B-B14F-4D97-AF65-F5344CB8AC3E}">
        <p14:creationId xmlns:p14="http://schemas.microsoft.com/office/powerpoint/2010/main" val="2656846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F84E8-07D3-C179-3800-62D668CF1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77672D-FC71-3AE2-BC5E-6EB375656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F5AB6B-F176-9325-2CA6-EF33C66EF3ED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97D86-EC40-D1D1-23EF-631FF85BC8A6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D457BCEA-02CC-5A84-2F34-F249CAFEF77B}"/>
                  </a:ext>
                </a:extLst>
              </p:cNvPr>
              <p:cNvSpPr txBox="1"/>
              <p:nvPr/>
            </p:nvSpPr>
            <p:spPr>
              <a:xfrm>
                <a:off x="791187" y="1335884"/>
                <a:ext cx="10369550" cy="1704569"/>
              </a:xfrm>
              <a:prstGeom prst="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285750" indent="-285750" algn="just" defTabSz="914400" rtl="0" eaLnBrk="1" latinLnBrk="1" hangingPunct="1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600" kern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D0D0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model </a:t>
                </a:r>
                <a:r>
                  <a:rPr lang="en-US" altLang="ko-KR" sz="1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spatio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-temporal interactions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among players and the ball in football during the past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frames </a:t>
                </a:r>
              </a:p>
              <a:p>
                <a:pPr marL="628650" lvl="2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/>
                    <a:cs typeface="Times New Roman" panose="02020603050405020304" pitchFamily="18" charset="0"/>
                  </a:rPr>
                  <a:t>☞ </a:t>
                </a:r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/>
                    <a:cs typeface="Times New Roman" panose="02020603050405020304" pitchFamily="18" charset="0"/>
                  </a:rPr>
                  <a:t>Construct a graph</a:t>
                </a:r>
                <a:r>
                  <a:rPr lang="en-US" altLang="ko-K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/>
                    <a:cs typeface="Times New Roman" panose="02020603050405020304" pitchFamily="18" charset="0"/>
                  </a:rPr>
                  <a:t> with spatial &amp; temporal property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Node: 22 players &amp; ball with different types (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ttackers,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efenders,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Edge: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edge 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(interaction for each frame) &amp;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edge 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(continuity of same node across frames)</a:t>
                </a:r>
              </a:p>
            </p:txBody>
          </p:sp>
        </mc:Choice>
        <mc:Fallback xmlns="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D457BCEA-02CC-5A84-2F34-F249CAFEF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87" y="1335884"/>
                <a:ext cx="10369550" cy="1704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7" name="TextBox 206">
            <a:extLst>
              <a:ext uri="{FF2B5EF4-FFF2-40B4-BE49-F238E27FC236}">
                <a16:creationId xmlns:a16="http://schemas.microsoft.com/office/drawing/2014/main" id="{90EA0D81-F5B1-6AE5-1A45-74B17066A5B3}"/>
              </a:ext>
            </a:extLst>
          </p:cNvPr>
          <p:cNvSpPr txBox="1"/>
          <p:nvPr/>
        </p:nvSpPr>
        <p:spPr>
          <a:xfrm>
            <a:off x="5316011" y="6264878"/>
            <a:ext cx="155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Temporal edge</a:t>
            </a:r>
          </a:p>
        </p:txBody>
      </p:sp>
      <p:pic>
        <p:nvPicPr>
          <p:cNvPr id="357" name="그림 356">
            <a:extLst>
              <a:ext uri="{FF2B5EF4-FFF2-40B4-BE49-F238E27FC236}">
                <a16:creationId xmlns:a16="http://schemas.microsoft.com/office/drawing/2014/main" id="{676EB796-ADC8-E984-332D-AE7ADD13E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90618" y="3907482"/>
            <a:ext cx="8810769" cy="2133216"/>
          </a:xfrm>
          <a:prstGeom prst="rect">
            <a:avLst/>
          </a:prstGeom>
        </p:spPr>
      </p:pic>
      <p:sp>
        <p:nvSpPr>
          <p:cNvPr id="358" name="말풍선: 모서리가 둥근 사각형 357">
            <a:extLst>
              <a:ext uri="{FF2B5EF4-FFF2-40B4-BE49-F238E27FC236}">
                <a16:creationId xmlns:a16="http://schemas.microsoft.com/office/drawing/2014/main" id="{DB4295E3-E6CA-BF87-5914-9FEAA6C3702B}"/>
              </a:ext>
            </a:extLst>
          </p:cNvPr>
          <p:cNvSpPr/>
          <p:nvPr/>
        </p:nvSpPr>
        <p:spPr>
          <a:xfrm>
            <a:off x="3640950" y="3263410"/>
            <a:ext cx="1950190" cy="656845"/>
          </a:xfrm>
          <a:prstGeom prst="wedgeRoundRectCallout">
            <a:avLst>
              <a:gd name="adj1" fmla="val -18288"/>
              <a:gd name="adj2" fmla="val 138967"/>
              <a:gd name="adj3" fmla="val 16667"/>
            </a:avLst>
          </a:prstGeom>
          <a:solidFill>
            <a:srgbClr val="FCFF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Continuity of same node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84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92234-EB82-04C9-B5AB-EFF3B6AD2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91B502-282A-DE16-0270-F6BABA162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036637-0CDB-0759-5708-5C9CD0FEC07F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988FF-7BF6-C389-CFC6-F97EF4E986ED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F68DEB61-3B2D-DB7D-7E15-7A602C5ABD47}"/>
                  </a:ext>
                </a:extLst>
              </p:cNvPr>
              <p:cNvSpPr txBox="1"/>
              <p:nvPr/>
            </p:nvSpPr>
            <p:spPr>
              <a:xfrm>
                <a:off x="791187" y="1335882"/>
                <a:ext cx="10369550" cy="2198294"/>
              </a:xfrm>
              <a:prstGeom prst="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285750" indent="-285750" algn="just" defTabSz="914400" rtl="0" eaLnBrk="1" latinLnBrk="1" hangingPunct="1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600" kern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D0D0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Player node</a:t>
                </a:r>
              </a:p>
              <a:p>
                <a:pPr marL="628650" lvl="2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☞ </a:t>
                </a:r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Basic: Location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ko-KR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lvl="2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☞ </a:t>
                </a:r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Context: Distance covered, Player’s role, Starter status, Ba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ll possession duration, Nearby opponents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Ball node</a:t>
                </a:r>
              </a:p>
              <a:p>
                <a:pPr marL="622300" lvl="1">
                  <a:lnSpc>
                    <a:spcPct val="150000"/>
                  </a:lnSpc>
                </a:pPr>
                <a:r>
                  <a:rPr lang="ko-KR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/>
                    <a:cs typeface="Times New Roman" panose="02020603050405020304" pitchFamily="18" charset="0"/>
                  </a:rPr>
                  <a:t>☞ </a:t>
                </a:r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/>
                    <a:cs typeface="Times New Roman" panose="02020603050405020304" pitchFamily="18" charset="0"/>
                  </a:rPr>
                  <a:t>Basic: </a:t>
                </a:r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Location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Velocity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altLang="ko-KR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F68DEB61-3B2D-DB7D-7E15-7A602C5AB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87" y="1335882"/>
                <a:ext cx="10369550" cy="2198294"/>
              </a:xfrm>
              <a:prstGeom prst="rect">
                <a:avLst/>
              </a:prstGeom>
              <a:blipFill>
                <a:blip r:embed="rId3"/>
                <a:stretch>
                  <a:fillRect b="-2204"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604854BD-6002-DB08-3F19-223580C54314}"/>
              </a:ext>
            </a:extLst>
          </p:cNvPr>
          <p:cNvSpPr txBox="1"/>
          <p:nvPr/>
        </p:nvSpPr>
        <p:spPr>
          <a:xfrm>
            <a:off x="7339483" y="6382244"/>
            <a:ext cx="15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Features</a:t>
            </a:r>
          </a:p>
        </p:txBody>
      </p:sp>
      <p:pic>
        <p:nvPicPr>
          <p:cNvPr id="70" name="그림 69" descr="스크린샷, 텍스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3A095A-9CB0-F7E7-D86D-F0D65F734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77" y="3124157"/>
            <a:ext cx="3879193" cy="3288188"/>
          </a:xfrm>
          <a:prstGeom prst="rect">
            <a:avLst/>
          </a:prstGeom>
        </p:spPr>
      </p:pic>
      <p:sp>
        <p:nvSpPr>
          <p:cNvPr id="19" name="말풍선: 모서리가 둥근 사각형 18">
            <a:extLst>
              <a:ext uri="{FF2B5EF4-FFF2-40B4-BE49-F238E27FC236}">
                <a16:creationId xmlns:a16="http://schemas.microsoft.com/office/drawing/2014/main" id="{C184A8A3-889A-806F-DF41-9FB6C219919D}"/>
              </a:ext>
            </a:extLst>
          </p:cNvPr>
          <p:cNvSpPr/>
          <p:nvPr/>
        </p:nvSpPr>
        <p:spPr>
          <a:xfrm>
            <a:off x="3818468" y="4192862"/>
            <a:ext cx="2556806" cy="422434"/>
          </a:xfrm>
          <a:prstGeom prst="wedgeRoundRectCallout">
            <a:avLst>
              <a:gd name="adj1" fmla="val 66973"/>
              <a:gd name="adj2" fmla="val -58760"/>
              <a:gd name="adj3" fmla="val 16667"/>
            </a:avLst>
          </a:prstGeom>
          <a:solidFill>
            <a:srgbClr val="F7E1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+ Context features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말풍선: 모서리가 둥근 사각형 70">
            <a:extLst>
              <a:ext uri="{FF2B5EF4-FFF2-40B4-BE49-F238E27FC236}">
                <a16:creationId xmlns:a16="http://schemas.microsoft.com/office/drawing/2014/main" id="{D1CB81AD-A38E-85EA-6666-EF5C99E37B7F}"/>
              </a:ext>
            </a:extLst>
          </p:cNvPr>
          <p:cNvSpPr/>
          <p:nvPr/>
        </p:nvSpPr>
        <p:spPr>
          <a:xfrm>
            <a:off x="3818468" y="5640661"/>
            <a:ext cx="2556806" cy="422434"/>
          </a:xfrm>
          <a:prstGeom prst="wedgeRoundRectCallout">
            <a:avLst>
              <a:gd name="adj1" fmla="val 57370"/>
              <a:gd name="adj2" fmla="val -42726"/>
              <a:gd name="adj3" fmla="val 16667"/>
            </a:avLst>
          </a:prstGeom>
          <a:solidFill>
            <a:srgbClr val="9ECAE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+ Context features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말풍선: 모서리가 둥근 사각형 17">
            <a:extLst>
              <a:ext uri="{FF2B5EF4-FFF2-40B4-BE49-F238E27FC236}">
                <a16:creationId xmlns:a16="http://schemas.microsoft.com/office/drawing/2014/main" id="{473CABDD-0D34-5200-DB88-40249EED2723}"/>
              </a:ext>
            </a:extLst>
          </p:cNvPr>
          <p:cNvSpPr/>
          <p:nvPr/>
        </p:nvSpPr>
        <p:spPr>
          <a:xfrm>
            <a:off x="9927380" y="4192123"/>
            <a:ext cx="2065443" cy="492046"/>
          </a:xfrm>
          <a:prstGeom prst="wedgeRoundRectCallout">
            <a:avLst>
              <a:gd name="adj1" fmla="val -66108"/>
              <a:gd name="adj2" fmla="val 12333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Basic features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41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3B0C9-6161-843E-F2F1-7D34B3590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2E34A7-D482-3A65-74F9-BEFC1B0B3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9B72A-89B0-0BE1-629B-D7BC5B52A937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FCD2E6-7233-CC0D-A451-02655A8221FD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edge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14112947-8590-2918-D595-B887223993F1}"/>
                  </a:ext>
                </a:extLst>
              </p:cNvPr>
              <p:cNvSpPr txBox="1"/>
              <p:nvPr/>
            </p:nvSpPr>
            <p:spPr>
              <a:xfrm>
                <a:off x="758819" y="1335884"/>
                <a:ext cx="10369550" cy="1704569"/>
              </a:xfrm>
              <a:prstGeom prst="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285750" indent="-285750" algn="just" defTabSz="914400" rtl="0" eaLnBrk="1" latinLnBrk="1" hangingPunct="1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600" kern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D0D0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Every spatial edge is commonly structured by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 score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𝑑𝑖𝑠𝑡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𝑠𝑖𝑡𝑢𝑎𝑡𝑖𝑜𝑛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ko-KR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lvl="2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☞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𝑑𝑖𝑠𝑡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distance-based edge weight score</a:t>
                </a:r>
              </a:p>
              <a:p>
                <a:pPr marL="628650" lvl="2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☞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𝑠𝑖𝑡𝑢𝑎𝑡𝑖𝑜𝑛</m:t>
                        </m:r>
                      </m:sub>
                    </m:sSub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situation weight score between nodes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ko-KR" sz="1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</a:rPr>
                          <m:t>𝑠𝑖𝑡𝑢𝑎𝑡𝑖𝑜𝑛</m:t>
                        </m:r>
                      </m:sub>
                    </m:sSub>
                    <m:r>
                      <a:rPr lang="en-US" altLang="ko-KR" sz="1800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ko-KR" sz="18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ko-KR" altLang="ko-KR" sz="1800" i="1">
                            <a:latin typeface="Cambria Math" panose="02040503050406030204" pitchFamily="18" charset="0"/>
                          </a:rPr>
                          <m:t>𝑠𝑖𝑡𝑢𝑎𝑡𝑖𝑜𝑛</m:t>
                        </m:r>
                      </m:sub>
                    </m:sSub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edge would be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disconnected</a:t>
                </a:r>
              </a:p>
            </p:txBody>
          </p:sp>
        </mc:Choice>
        <mc:Fallback xmlns="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14112947-8590-2918-D595-B88722399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819" y="1335884"/>
                <a:ext cx="10369550" cy="1704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9" name="그림 128" descr="잔디, 스크린샷, 운동장, 인공 잔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67B872-15C4-9A6F-3909-F2540C5B39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464" y="3165865"/>
            <a:ext cx="6747072" cy="3094466"/>
          </a:xfrm>
          <a:prstGeom prst="rect">
            <a:avLst/>
          </a:prstGeom>
        </p:spPr>
      </p:pic>
      <p:sp>
        <p:nvSpPr>
          <p:cNvPr id="131" name="말풍선: 모서리가 둥근 사각형 130">
            <a:extLst>
              <a:ext uri="{FF2B5EF4-FFF2-40B4-BE49-F238E27FC236}">
                <a16:creationId xmlns:a16="http://schemas.microsoft.com/office/drawing/2014/main" id="{2071B6E9-E72C-917F-CA2E-D6903F7BD90A}"/>
              </a:ext>
            </a:extLst>
          </p:cNvPr>
          <p:cNvSpPr/>
          <p:nvPr/>
        </p:nvSpPr>
        <p:spPr>
          <a:xfrm>
            <a:off x="7169651" y="5027664"/>
            <a:ext cx="1643936" cy="412632"/>
          </a:xfrm>
          <a:prstGeom prst="wedgeRoundRectCallout">
            <a:avLst>
              <a:gd name="adj1" fmla="val -22782"/>
              <a:gd name="adj2" fmla="val -96893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69C95354-C44B-DEEE-9419-983EFD8B4A7D}"/>
              </a:ext>
            </a:extLst>
          </p:cNvPr>
          <p:cNvSpPr/>
          <p:nvPr/>
        </p:nvSpPr>
        <p:spPr>
          <a:xfrm>
            <a:off x="3921051" y="5059326"/>
            <a:ext cx="1724808" cy="380970"/>
          </a:xfrm>
          <a:prstGeom prst="wedgeRoundRectCallout">
            <a:avLst>
              <a:gd name="adj1" fmla="val -38869"/>
              <a:gd name="adj2" fmla="val -9422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Disconnected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B560006-1F4D-520B-2EDD-92C7CF4AD1DF}"/>
              </a:ext>
            </a:extLst>
          </p:cNvPr>
          <p:cNvSpPr txBox="1"/>
          <p:nvPr/>
        </p:nvSpPr>
        <p:spPr>
          <a:xfrm>
            <a:off x="1208836" y="5594016"/>
            <a:ext cx="170855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 Receiving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496D6E7C-B866-E204-52A0-1AF3A955B691}"/>
              </a:ext>
            </a:extLst>
          </p:cNvPr>
          <p:cNvSpPr txBox="1"/>
          <p:nvPr/>
        </p:nvSpPr>
        <p:spPr>
          <a:xfrm>
            <a:off x="7841778" y="3160779"/>
            <a:ext cx="252905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Pressing another player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3CCAAA-3DD8-3827-428B-C6A2B384981F}"/>
              </a:ext>
            </a:extLst>
          </p:cNvPr>
          <p:cNvSpPr/>
          <p:nvPr/>
        </p:nvSpPr>
        <p:spPr>
          <a:xfrm>
            <a:off x="2775667" y="3738318"/>
            <a:ext cx="594596" cy="184397"/>
          </a:xfrm>
          <a:prstGeom prst="ellipse">
            <a:avLst/>
          </a:prstGeom>
          <a:noFill/>
          <a:ln w="19050">
            <a:solidFill>
              <a:srgbClr val="F7E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14E9D5FF-258B-5417-1CB5-44AD85A7059D}"/>
              </a:ext>
            </a:extLst>
          </p:cNvPr>
          <p:cNvSpPr/>
          <p:nvPr/>
        </p:nvSpPr>
        <p:spPr>
          <a:xfrm>
            <a:off x="6144522" y="3348364"/>
            <a:ext cx="594596" cy="184397"/>
          </a:xfrm>
          <a:prstGeom prst="ellipse">
            <a:avLst/>
          </a:prstGeom>
          <a:noFill/>
          <a:ln w="28575">
            <a:solidFill>
              <a:srgbClr val="F7E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E258241-6D46-954E-3351-96948387CD93}"/>
              </a:ext>
            </a:extLst>
          </p:cNvPr>
          <p:cNvCxnSpPr>
            <a:cxnSpLocks/>
            <a:stCxn id="2" idx="5"/>
          </p:cNvCxnSpPr>
          <p:nvPr/>
        </p:nvCxnSpPr>
        <p:spPr>
          <a:xfrm>
            <a:off x="6652043" y="3505755"/>
            <a:ext cx="525047" cy="142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719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4D6F5-6D68-177E-D2C0-7D6291B26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AB466A-CF0E-ED08-077A-7B6BDB945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34EB7C-323B-95FD-40EE-75927FBB7E8A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4FB697-0149-F675-A0FB-7F51F3F31C63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edge design</a:t>
            </a:r>
          </a:p>
        </p:txBody>
      </p:sp>
      <p:sp>
        <p:nvSpPr>
          <p:cNvPr id="145" name="TextBox 4">
            <a:extLst>
              <a:ext uri="{FF2B5EF4-FFF2-40B4-BE49-F238E27FC236}">
                <a16:creationId xmlns:a16="http://schemas.microsoft.com/office/drawing/2014/main" id="{E3CC0294-7621-A4E8-D0F7-DD26D9E157ED}"/>
              </a:ext>
            </a:extLst>
          </p:cNvPr>
          <p:cNvSpPr txBox="1"/>
          <p:nvPr/>
        </p:nvSpPr>
        <p:spPr>
          <a:xfrm>
            <a:off x="791187" y="1335882"/>
            <a:ext cx="10369550" cy="45807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1: Edges within the same team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5CA135-6242-7C1C-B4A6-88D565409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961" y="1888871"/>
            <a:ext cx="6456078" cy="440790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EF476A5-E176-959C-2A85-40D794D04D53}"/>
              </a:ext>
            </a:extLst>
          </p:cNvPr>
          <p:cNvSpPr/>
          <p:nvPr/>
        </p:nvSpPr>
        <p:spPr>
          <a:xfrm>
            <a:off x="3582297" y="3574137"/>
            <a:ext cx="594596" cy="184397"/>
          </a:xfrm>
          <a:prstGeom prst="ellipse">
            <a:avLst/>
          </a:prstGeom>
          <a:noFill/>
          <a:ln w="28575">
            <a:solidFill>
              <a:srgbClr val="F7E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369B817-C6D9-9DA0-EEFD-464890D54115}"/>
              </a:ext>
            </a:extLst>
          </p:cNvPr>
          <p:cNvSpPr/>
          <p:nvPr/>
        </p:nvSpPr>
        <p:spPr>
          <a:xfrm>
            <a:off x="3174838" y="4726432"/>
            <a:ext cx="594596" cy="184397"/>
          </a:xfrm>
          <a:prstGeom prst="ellipse">
            <a:avLst/>
          </a:prstGeom>
          <a:noFill/>
          <a:ln w="28575">
            <a:solidFill>
              <a:srgbClr val="F7E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B739C783-9213-6201-9485-516ED3B12D97}"/>
              </a:ext>
            </a:extLst>
          </p:cNvPr>
          <p:cNvSpPr/>
          <p:nvPr/>
        </p:nvSpPr>
        <p:spPr>
          <a:xfrm>
            <a:off x="4692046" y="5988790"/>
            <a:ext cx="594596" cy="184397"/>
          </a:xfrm>
          <a:prstGeom prst="ellipse">
            <a:avLst/>
          </a:prstGeom>
          <a:noFill/>
          <a:ln w="28575">
            <a:solidFill>
              <a:srgbClr val="F7E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F009F6E-426E-5019-E270-64FBF0CAD54E}"/>
              </a:ext>
            </a:extLst>
          </p:cNvPr>
          <p:cNvSpPr/>
          <p:nvPr/>
        </p:nvSpPr>
        <p:spPr>
          <a:xfrm>
            <a:off x="6806949" y="3156461"/>
            <a:ext cx="594596" cy="184397"/>
          </a:xfrm>
          <a:prstGeom prst="ellipse">
            <a:avLst/>
          </a:prstGeom>
          <a:noFill/>
          <a:ln w="28575">
            <a:solidFill>
              <a:srgbClr val="F7E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87277C6-98E1-8AF8-1F00-F22831E6FB99}"/>
              </a:ext>
            </a:extLst>
          </p:cNvPr>
          <p:cNvSpPr/>
          <p:nvPr/>
        </p:nvSpPr>
        <p:spPr>
          <a:xfrm>
            <a:off x="5826775" y="4135445"/>
            <a:ext cx="594596" cy="184397"/>
          </a:xfrm>
          <a:prstGeom prst="ellipse">
            <a:avLst/>
          </a:prstGeom>
          <a:noFill/>
          <a:ln w="28575">
            <a:solidFill>
              <a:srgbClr val="9ECA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717EBC8-2712-4977-602B-D0C0FD6DDC77}"/>
              </a:ext>
            </a:extLst>
          </p:cNvPr>
          <p:cNvSpPr/>
          <p:nvPr/>
        </p:nvSpPr>
        <p:spPr>
          <a:xfrm>
            <a:off x="7278109" y="5260238"/>
            <a:ext cx="594596" cy="184397"/>
          </a:xfrm>
          <a:prstGeom prst="ellipse">
            <a:avLst/>
          </a:prstGeom>
          <a:noFill/>
          <a:ln w="28575">
            <a:solidFill>
              <a:srgbClr val="9ECA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20D340-82CC-73FF-B302-E1913FB0B66D}"/>
              </a:ext>
            </a:extLst>
          </p:cNvPr>
          <p:cNvCxnSpPr>
            <a:cxnSpLocks/>
            <a:stCxn id="17" idx="4"/>
            <a:endCxn id="21" idx="0"/>
          </p:cNvCxnSpPr>
          <p:nvPr/>
        </p:nvCxnSpPr>
        <p:spPr>
          <a:xfrm flipH="1">
            <a:off x="3472138" y="3758532"/>
            <a:ext cx="407459" cy="9678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CA09375-E84B-EDFC-EF83-DB0BC47ACFC9}"/>
              </a:ext>
            </a:extLst>
          </p:cNvPr>
          <p:cNvCxnSpPr>
            <a:cxnSpLocks/>
            <a:stCxn id="17" idx="6"/>
            <a:endCxn id="29" idx="2"/>
          </p:cNvCxnSpPr>
          <p:nvPr/>
        </p:nvCxnSpPr>
        <p:spPr>
          <a:xfrm flipV="1">
            <a:off x="4176893" y="3248658"/>
            <a:ext cx="2630056" cy="4176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A464B0F-A4BC-7020-3521-7A70A86719A3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6124073" y="4319840"/>
            <a:ext cx="1451334" cy="9403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9C470851-723A-A589-E4BA-B2350E9560C8}"/>
              </a:ext>
            </a:extLst>
          </p:cNvPr>
          <p:cNvCxnSpPr>
            <a:cxnSpLocks/>
            <a:stCxn id="21" idx="4"/>
            <a:endCxn id="28" idx="0"/>
          </p:cNvCxnSpPr>
          <p:nvPr/>
        </p:nvCxnSpPr>
        <p:spPr>
          <a:xfrm>
            <a:off x="3472136" y="4910829"/>
            <a:ext cx="1517208" cy="10779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말풍선: 모서리가 둥근 사각형 45">
                <a:extLst>
                  <a:ext uri="{FF2B5EF4-FFF2-40B4-BE49-F238E27FC236}">
                    <a16:creationId xmlns:a16="http://schemas.microsoft.com/office/drawing/2014/main" id="{6606D3A3-2FC6-9BBC-F116-FD7245635C9E}"/>
                  </a:ext>
                </a:extLst>
              </p:cNvPr>
              <p:cNvSpPr/>
              <p:nvPr/>
            </p:nvSpPr>
            <p:spPr>
              <a:xfrm>
                <a:off x="732180" y="3094551"/>
                <a:ext cx="2736850" cy="571782"/>
              </a:xfrm>
              <a:prstGeom prst="wedgeRoundRectCallout">
                <a:avLst>
                  <a:gd name="adj1" fmla="val 56715"/>
                  <a:gd name="adj2" fmla="val 141236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r>
                      <a:rPr lang="en-US" altLang="ko-KR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sSub>
                          <m:sSubPr>
                            <m:ctrlP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𝒑𝒂𝒔𝒔</m:t>
                        </m:r>
                      </m:sub>
                    </m:sSub>
                  </m:oMath>
                </a14:m>
                <a:r>
                  <a:rPr lang="ko-KR" altLang="en-US" sz="1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↑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1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말풍선: 모서리가 둥근 사각형 45">
                <a:extLst>
                  <a:ext uri="{FF2B5EF4-FFF2-40B4-BE49-F238E27FC236}">
                    <a16:creationId xmlns:a16="http://schemas.microsoft.com/office/drawing/2014/main" id="{6606D3A3-2FC6-9BBC-F116-FD7245635C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80" y="3094551"/>
                <a:ext cx="2736850" cy="571782"/>
              </a:xfrm>
              <a:prstGeom prst="wedgeRoundRectCallout">
                <a:avLst>
                  <a:gd name="adj1" fmla="val 56715"/>
                  <a:gd name="adj2" fmla="val 141236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말풍선: 모서리가 둥근 사각형 46">
                <a:extLst>
                  <a:ext uri="{FF2B5EF4-FFF2-40B4-BE49-F238E27FC236}">
                    <a16:creationId xmlns:a16="http://schemas.microsoft.com/office/drawing/2014/main" id="{B69058FE-BCAD-88DC-23DA-8D27286E1B11}"/>
                  </a:ext>
                </a:extLst>
              </p:cNvPr>
              <p:cNvSpPr/>
              <p:nvPr/>
            </p:nvSpPr>
            <p:spPr>
              <a:xfrm>
                <a:off x="7021387" y="3617078"/>
                <a:ext cx="1451334" cy="571782"/>
              </a:xfrm>
              <a:prstGeom prst="wedgeRoundRectCallout">
                <a:avLst>
                  <a:gd name="adj1" fmla="val -57212"/>
                  <a:gd name="adj2" fmla="val 153230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</m:e>
                            <m:sub>
                              <m: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altLang="ko-KR" sz="1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</m:oMath>
                  </m:oMathPara>
                </a14:m>
                <a:endParaRPr lang="ko-KR" alt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말풍선: 모서리가 둥근 사각형 46">
                <a:extLst>
                  <a:ext uri="{FF2B5EF4-FFF2-40B4-BE49-F238E27FC236}">
                    <a16:creationId xmlns:a16="http://schemas.microsoft.com/office/drawing/2014/main" id="{B69058FE-BCAD-88DC-23DA-8D27286E1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387" y="3617078"/>
                <a:ext cx="1451334" cy="571782"/>
              </a:xfrm>
              <a:prstGeom prst="wedgeRoundRectCallout">
                <a:avLst>
                  <a:gd name="adj1" fmla="val -57212"/>
                  <a:gd name="adj2" fmla="val 153230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말풍선: 모서리가 둥근 사각형 47">
                <a:extLst>
                  <a:ext uri="{FF2B5EF4-FFF2-40B4-BE49-F238E27FC236}">
                    <a16:creationId xmlns:a16="http://schemas.microsoft.com/office/drawing/2014/main" id="{95EF6657-0352-A529-8C74-B4B1A4E40A0D}"/>
                  </a:ext>
                </a:extLst>
              </p:cNvPr>
              <p:cNvSpPr/>
              <p:nvPr/>
            </p:nvSpPr>
            <p:spPr>
              <a:xfrm>
                <a:off x="2825914" y="5702897"/>
                <a:ext cx="1451334" cy="571782"/>
              </a:xfrm>
              <a:prstGeom prst="wedgeRoundRectCallout">
                <a:avLst>
                  <a:gd name="adj1" fmla="val 34669"/>
                  <a:gd name="adj2" fmla="val -107753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</m:e>
                            <m:sub>
                              <m:r>
                                <a:rPr lang="en-US" altLang="ko-KR" sz="17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altLang="ko-KR" sz="17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</m:oMath>
                  </m:oMathPara>
                </a14:m>
                <a:endParaRPr lang="ko-KR" alt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말풍선: 모서리가 둥근 사각형 47">
                <a:extLst>
                  <a:ext uri="{FF2B5EF4-FFF2-40B4-BE49-F238E27FC236}">
                    <a16:creationId xmlns:a16="http://schemas.microsoft.com/office/drawing/2014/main" id="{95EF6657-0352-A529-8C74-B4B1A4E40A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914" y="5702897"/>
                <a:ext cx="1451334" cy="571782"/>
              </a:xfrm>
              <a:prstGeom prst="wedgeRoundRectCallout">
                <a:avLst>
                  <a:gd name="adj1" fmla="val 34669"/>
                  <a:gd name="adj2" fmla="val -107753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말풍선: 모서리가 둥근 사각형 52">
                <a:extLst>
                  <a:ext uri="{FF2B5EF4-FFF2-40B4-BE49-F238E27FC236}">
                    <a16:creationId xmlns:a16="http://schemas.microsoft.com/office/drawing/2014/main" id="{6D53D3A8-C199-7018-4273-5F34011892B1}"/>
                  </a:ext>
                </a:extLst>
              </p:cNvPr>
              <p:cNvSpPr/>
              <p:nvPr/>
            </p:nvSpPr>
            <p:spPr>
              <a:xfrm>
                <a:off x="4141995" y="2023149"/>
                <a:ext cx="2736850" cy="571782"/>
              </a:xfrm>
              <a:prstGeom prst="wedgeRoundRectCallout">
                <a:avLst>
                  <a:gd name="adj1" fmla="val 11377"/>
                  <a:gd name="adj2" fmla="val 178773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r>
                      <a:rPr lang="en-US" altLang="ko-KR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sSub>
                          <m:sSubPr>
                            <m:ctrlP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𝒑𝒂𝒔𝒔</m:t>
                        </m:r>
                      </m:sub>
                    </m:sSub>
                  </m:oMath>
                </a14:m>
                <a:r>
                  <a:rPr lang="ko-KR" altLang="en-US" sz="1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1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3" name="말풍선: 모서리가 둥근 사각형 52">
                <a:extLst>
                  <a:ext uri="{FF2B5EF4-FFF2-40B4-BE49-F238E27FC236}">
                    <a16:creationId xmlns:a16="http://schemas.microsoft.com/office/drawing/2014/main" id="{6D53D3A8-C199-7018-4273-5F3401189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1995" y="2023149"/>
                <a:ext cx="2736850" cy="571782"/>
              </a:xfrm>
              <a:prstGeom prst="wedgeRoundRectCallout">
                <a:avLst>
                  <a:gd name="adj1" fmla="val 11377"/>
                  <a:gd name="adj2" fmla="val 178773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29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0CB1A-291C-8D5A-936A-C0108C94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37A9CF-BF74-9A57-6729-EE3EDDCD3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F0C27-1704-6770-A090-E2CDD246DDF2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E212A-FFFE-5A2B-62D7-A056292E9FDF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edge design</a:t>
            </a:r>
          </a:p>
        </p:txBody>
      </p:sp>
      <p:sp>
        <p:nvSpPr>
          <p:cNvPr id="145" name="TextBox 4">
            <a:extLst>
              <a:ext uri="{FF2B5EF4-FFF2-40B4-BE49-F238E27FC236}">
                <a16:creationId xmlns:a16="http://schemas.microsoft.com/office/drawing/2014/main" id="{C7177D11-8E02-89A3-C9F7-24909505C064}"/>
              </a:ext>
            </a:extLst>
          </p:cNvPr>
          <p:cNvSpPr txBox="1"/>
          <p:nvPr/>
        </p:nvSpPr>
        <p:spPr>
          <a:xfrm>
            <a:off x="791187" y="1335882"/>
            <a:ext cx="10369550" cy="45807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2: Edges within the different team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B27EA8-32C8-3A19-C8C8-D7D7D8F9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961" y="1888871"/>
            <a:ext cx="6456078" cy="4407904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395C4B2-4F34-5021-DCD3-4EC6A4EFED97}"/>
              </a:ext>
            </a:extLst>
          </p:cNvPr>
          <p:cNvSpPr/>
          <p:nvPr/>
        </p:nvSpPr>
        <p:spPr>
          <a:xfrm>
            <a:off x="3582297" y="3574137"/>
            <a:ext cx="594596" cy="184397"/>
          </a:xfrm>
          <a:prstGeom prst="ellipse">
            <a:avLst/>
          </a:prstGeom>
          <a:noFill/>
          <a:ln w="28575">
            <a:solidFill>
              <a:srgbClr val="F7E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25BDDA0-BBD3-8BE7-773A-FBFDDD8950FE}"/>
              </a:ext>
            </a:extLst>
          </p:cNvPr>
          <p:cNvSpPr/>
          <p:nvPr/>
        </p:nvSpPr>
        <p:spPr>
          <a:xfrm>
            <a:off x="4692046" y="5988790"/>
            <a:ext cx="594596" cy="184397"/>
          </a:xfrm>
          <a:prstGeom prst="ellipse">
            <a:avLst/>
          </a:prstGeom>
          <a:noFill/>
          <a:ln w="28575">
            <a:solidFill>
              <a:srgbClr val="F7E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113A708-4517-A8F5-A74F-7E4182A0924F}"/>
              </a:ext>
            </a:extLst>
          </p:cNvPr>
          <p:cNvSpPr/>
          <p:nvPr/>
        </p:nvSpPr>
        <p:spPr>
          <a:xfrm>
            <a:off x="7278109" y="5260238"/>
            <a:ext cx="594596" cy="184397"/>
          </a:xfrm>
          <a:prstGeom prst="ellipse">
            <a:avLst/>
          </a:prstGeom>
          <a:noFill/>
          <a:ln w="28575">
            <a:solidFill>
              <a:srgbClr val="9ECA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EA6AA622-B20A-9DBB-DB6A-A533A18CAE2E}"/>
              </a:ext>
            </a:extLst>
          </p:cNvPr>
          <p:cNvSpPr/>
          <p:nvPr/>
        </p:nvSpPr>
        <p:spPr>
          <a:xfrm>
            <a:off x="3903754" y="3450129"/>
            <a:ext cx="594596" cy="184397"/>
          </a:xfrm>
          <a:prstGeom prst="ellipse">
            <a:avLst/>
          </a:prstGeom>
          <a:noFill/>
          <a:ln w="28575">
            <a:solidFill>
              <a:srgbClr val="9ECA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구부러짐 8">
            <a:extLst>
              <a:ext uri="{FF2B5EF4-FFF2-40B4-BE49-F238E27FC236}">
                <a16:creationId xmlns:a16="http://schemas.microsoft.com/office/drawing/2014/main" id="{BE589FEB-4DA5-5D26-27EE-1B29E421257B}"/>
              </a:ext>
            </a:extLst>
          </p:cNvPr>
          <p:cNvCxnSpPr>
            <a:stCxn id="17" idx="4"/>
            <a:endCxn id="3" idx="6"/>
          </p:cNvCxnSpPr>
          <p:nvPr/>
        </p:nvCxnSpPr>
        <p:spPr>
          <a:xfrm rot="5400000" flipH="1" flipV="1">
            <a:off x="4080869" y="3341053"/>
            <a:ext cx="216206" cy="618755"/>
          </a:xfrm>
          <a:prstGeom prst="curvedConnector4">
            <a:avLst>
              <a:gd name="adj1" fmla="val -105732"/>
              <a:gd name="adj2" fmla="val 136945"/>
            </a:avLst>
          </a:prstGeom>
          <a:ln w="38100"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EB03C7A-6056-B77D-6F92-9739FB053724}"/>
              </a:ext>
            </a:extLst>
          </p:cNvPr>
          <p:cNvCxnSpPr>
            <a:cxnSpLocks/>
            <a:stCxn id="28" idx="6"/>
            <a:endCxn id="33" idx="2"/>
          </p:cNvCxnSpPr>
          <p:nvPr/>
        </p:nvCxnSpPr>
        <p:spPr>
          <a:xfrm flipV="1">
            <a:off x="5286644" y="5352435"/>
            <a:ext cx="1991467" cy="72855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말풍선: 모서리가 둥근 사각형 38">
                <a:extLst>
                  <a:ext uri="{FF2B5EF4-FFF2-40B4-BE49-F238E27FC236}">
                    <a16:creationId xmlns:a16="http://schemas.microsoft.com/office/drawing/2014/main" id="{0B93A3D6-1849-B376-ED20-96F3700D7D88}"/>
                  </a:ext>
                </a:extLst>
              </p:cNvPr>
              <p:cNvSpPr/>
              <p:nvPr/>
            </p:nvSpPr>
            <p:spPr>
              <a:xfrm>
                <a:off x="1498601" y="4319840"/>
                <a:ext cx="2835247" cy="571782"/>
              </a:xfrm>
              <a:prstGeom prst="wedgeRoundRectCallout">
                <a:avLst>
                  <a:gd name="adj1" fmla="val 39916"/>
                  <a:gd name="adj2" fmla="val -108863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r>
                      <a:rPr lang="en-US" altLang="ko-KR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sSub>
                          <m:sSubPr>
                            <m:ctrlP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𝒑𝒓𝒆𝒔𝒔</m:t>
                        </m:r>
                      </m:sub>
                    </m:sSub>
                  </m:oMath>
                </a14:m>
                <a:r>
                  <a:rPr lang="ko-KR" altLang="en-US" sz="1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↑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1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말풍선: 모서리가 둥근 사각형 38">
                <a:extLst>
                  <a:ext uri="{FF2B5EF4-FFF2-40B4-BE49-F238E27FC236}">
                    <a16:creationId xmlns:a16="http://schemas.microsoft.com/office/drawing/2014/main" id="{0B93A3D6-1849-B376-ED20-96F3700D7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601" y="4319840"/>
                <a:ext cx="2835247" cy="571782"/>
              </a:xfrm>
              <a:prstGeom prst="wedgeRoundRectCallout">
                <a:avLst>
                  <a:gd name="adj1" fmla="val 39916"/>
                  <a:gd name="adj2" fmla="val -10886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말풍선: 모서리가 둥근 사각형 40">
                <a:extLst>
                  <a:ext uri="{FF2B5EF4-FFF2-40B4-BE49-F238E27FC236}">
                    <a16:creationId xmlns:a16="http://schemas.microsoft.com/office/drawing/2014/main" id="{1D3BD9CD-B913-C5B4-2DC6-832DE4939F25}"/>
                  </a:ext>
                </a:extLst>
              </p:cNvPr>
              <p:cNvSpPr/>
              <p:nvPr/>
            </p:nvSpPr>
            <p:spPr>
              <a:xfrm>
                <a:off x="6132374" y="5887294"/>
                <a:ext cx="2835247" cy="571782"/>
              </a:xfrm>
              <a:prstGeom prst="wedgeRoundRectCallout">
                <a:avLst>
                  <a:gd name="adj1" fmla="val -30185"/>
                  <a:gd name="adj2" fmla="val -101089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sz="1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ko-KR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𝑑𝑖𝑠𝑡</m:t>
                        </m:r>
                      </m:sub>
                    </m:sSub>
                    <m:r>
                      <a:rPr lang="en-US" altLang="ko-KR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sSub>
                          <m:sSubPr>
                            <m:ctrlP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𝑨</m:t>
                            </m:r>
                          </m:e>
                          <m:sub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ko-KR" sz="17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ko-KR" sz="17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𝒑𝒓𝒆𝒔𝒔</m:t>
                        </m:r>
                      </m:sub>
                    </m:sSub>
                  </m:oMath>
                </a14:m>
                <a:r>
                  <a:rPr lang="ko-KR" altLang="en-US" sz="17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ko-KR" altLang="en-US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↓</a:t>
                </a:r>
                <a:r>
                  <a:rPr lang="en-US" altLang="ko-KR" sz="17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ko-KR" altLang="en-US" sz="1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말풍선: 모서리가 둥근 사각형 40">
                <a:extLst>
                  <a:ext uri="{FF2B5EF4-FFF2-40B4-BE49-F238E27FC236}">
                    <a16:creationId xmlns:a16="http://schemas.microsoft.com/office/drawing/2014/main" id="{1D3BD9CD-B913-C5B4-2DC6-832DE4939F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374" y="5887294"/>
                <a:ext cx="2835247" cy="571782"/>
              </a:xfrm>
              <a:prstGeom prst="wedgeRoundRectCallout">
                <a:avLst>
                  <a:gd name="adj1" fmla="val -30185"/>
                  <a:gd name="adj2" fmla="val -10108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419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E8EA-057D-818C-D098-4785EB70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190E38C2-675E-C14E-8946-9C0F090BE7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38" t="15872"/>
          <a:stretch>
            <a:fillRect/>
          </a:stretch>
        </p:blipFill>
        <p:spPr>
          <a:xfrm>
            <a:off x="2105540" y="1960192"/>
            <a:ext cx="7740844" cy="445453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FD1B78-7C17-FD24-BCA5-1C437C374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F793A-E22C-D01F-F97B-FC1408C39D34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57976-BFF8-C746-932F-5842C5C13354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edge design</a:t>
            </a:r>
          </a:p>
        </p:txBody>
      </p:sp>
      <p:sp>
        <p:nvSpPr>
          <p:cNvPr id="145" name="TextBox 4">
            <a:extLst>
              <a:ext uri="{FF2B5EF4-FFF2-40B4-BE49-F238E27FC236}">
                <a16:creationId xmlns:a16="http://schemas.microsoft.com/office/drawing/2014/main" id="{B40A21DB-3C4C-EB0F-C369-4402A949DFDA}"/>
              </a:ext>
            </a:extLst>
          </p:cNvPr>
          <p:cNvSpPr txBox="1"/>
          <p:nvPr/>
        </p:nvSpPr>
        <p:spPr>
          <a:xfrm>
            <a:off x="791187" y="1335882"/>
            <a:ext cx="10369550" cy="45807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3: Edges between players and the ball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A245944-C4C7-8CC9-A7F6-12B3672AB9CB}"/>
              </a:ext>
            </a:extLst>
          </p:cNvPr>
          <p:cNvSpPr/>
          <p:nvPr/>
        </p:nvSpPr>
        <p:spPr>
          <a:xfrm>
            <a:off x="8542432" y="4572249"/>
            <a:ext cx="708935" cy="248177"/>
          </a:xfrm>
          <a:prstGeom prst="ellipse">
            <a:avLst/>
          </a:prstGeom>
          <a:noFill/>
          <a:ln w="28575">
            <a:solidFill>
              <a:srgbClr val="F7E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FA303B1-D5A3-98C9-3C00-C7D342F81580}"/>
              </a:ext>
            </a:extLst>
          </p:cNvPr>
          <p:cNvSpPr/>
          <p:nvPr/>
        </p:nvSpPr>
        <p:spPr>
          <a:xfrm>
            <a:off x="4327515" y="6024274"/>
            <a:ext cx="911880" cy="285012"/>
          </a:xfrm>
          <a:prstGeom prst="ellipse">
            <a:avLst/>
          </a:prstGeom>
          <a:noFill/>
          <a:ln w="28575">
            <a:solidFill>
              <a:srgbClr val="F7E1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B89CAB53-E86F-592B-69A3-1EADDAB713ED}"/>
              </a:ext>
            </a:extLst>
          </p:cNvPr>
          <p:cNvCxnSpPr>
            <a:cxnSpLocks/>
            <a:stCxn id="28" idx="6"/>
            <a:endCxn id="2" idx="3"/>
          </p:cNvCxnSpPr>
          <p:nvPr/>
        </p:nvCxnSpPr>
        <p:spPr>
          <a:xfrm flipV="1">
            <a:off x="5239395" y="4893112"/>
            <a:ext cx="2710276" cy="127366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말풍선: 모서리가 둥근 사각형 38">
                <a:extLst>
                  <a:ext uri="{FF2B5EF4-FFF2-40B4-BE49-F238E27FC236}">
                    <a16:creationId xmlns:a16="http://schemas.microsoft.com/office/drawing/2014/main" id="{26EA559B-2552-B2EB-DD8F-6015F5878D8E}"/>
                  </a:ext>
                </a:extLst>
              </p:cNvPr>
              <p:cNvSpPr/>
              <p:nvPr/>
            </p:nvSpPr>
            <p:spPr>
              <a:xfrm>
                <a:off x="7961175" y="5389504"/>
                <a:ext cx="2879028" cy="571782"/>
              </a:xfrm>
              <a:prstGeom prst="wedgeRoundRectCallout">
                <a:avLst>
                  <a:gd name="adj1" fmla="val -25916"/>
                  <a:gd name="adj2" fmla="val -94277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en-US" altLang="ko-KR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1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𝒑𝒐𝒔𝒔𝒆𝒔𝒔</m:t>
                          </m:r>
                        </m:sub>
                      </m:sSub>
                    </m:oMath>
                  </m:oMathPara>
                </a14:m>
                <a:endParaRPr lang="ko-KR" altLang="en-US" sz="1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말풍선: 모서리가 둥근 사각형 38">
                <a:extLst>
                  <a:ext uri="{FF2B5EF4-FFF2-40B4-BE49-F238E27FC236}">
                    <a16:creationId xmlns:a16="http://schemas.microsoft.com/office/drawing/2014/main" id="{26EA559B-2552-B2EB-DD8F-6015F5878D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175" y="5389504"/>
                <a:ext cx="2879028" cy="571782"/>
              </a:xfrm>
              <a:prstGeom prst="wedgeRoundRectCallout">
                <a:avLst>
                  <a:gd name="adj1" fmla="val -25916"/>
                  <a:gd name="adj2" fmla="val -94277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타원 1">
            <a:extLst>
              <a:ext uri="{FF2B5EF4-FFF2-40B4-BE49-F238E27FC236}">
                <a16:creationId xmlns:a16="http://schemas.microsoft.com/office/drawing/2014/main" id="{9B15BDA8-D255-FFD4-1482-29E036028394}"/>
              </a:ext>
            </a:extLst>
          </p:cNvPr>
          <p:cNvSpPr/>
          <p:nvPr/>
        </p:nvSpPr>
        <p:spPr>
          <a:xfrm>
            <a:off x="7877726" y="4717628"/>
            <a:ext cx="491274" cy="205595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FBC17178-1117-B76A-9EE5-EE804DC40818}"/>
              </a:ext>
            </a:extLst>
          </p:cNvPr>
          <p:cNvCxnSpPr>
            <a:cxnSpLocks/>
            <a:stCxn id="17" idx="4"/>
            <a:endCxn id="2" idx="4"/>
          </p:cNvCxnSpPr>
          <p:nvPr/>
        </p:nvCxnSpPr>
        <p:spPr>
          <a:xfrm rot="5400000">
            <a:off x="8458735" y="4485057"/>
            <a:ext cx="102797" cy="773535"/>
          </a:xfrm>
          <a:prstGeom prst="curvedConnector3">
            <a:avLst>
              <a:gd name="adj1" fmla="val 322380"/>
            </a:avLst>
          </a:prstGeom>
          <a:ln w="38100">
            <a:solidFill>
              <a:srgbClr val="FF3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389CF475-B418-AFAF-9AA4-7ED5998BEC30}"/>
              </a:ext>
            </a:extLst>
          </p:cNvPr>
          <p:cNvSpPr/>
          <p:nvPr/>
        </p:nvSpPr>
        <p:spPr>
          <a:xfrm>
            <a:off x="4840931" y="3947294"/>
            <a:ext cx="728093" cy="201252"/>
          </a:xfrm>
          <a:prstGeom prst="ellipse">
            <a:avLst/>
          </a:prstGeom>
          <a:noFill/>
          <a:ln w="28575">
            <a:solidFill>
              <a:srgbClr val="9ECA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5C04B47-63E0-479C-9146-3265B7EFC20F}"/>
              </a:ext>
            </a:extLst>
          </p:cNvPr>
          <p:cNvCxnSpPr>
            <a:cxnSpLocks/>
            <a:stCxn id="2" idx="2"/>
            <a:endCxn id="16" idx="4"/>
          </p:cNvCxnSpPr>
          <p:nvPr/>
        </p:nvCxnSpPr>
        <p:spPr>
          <a:xfrm flipH="1" flipV="1">
            <a:off x="5204976" y="4148546"/>
            <a:ext cx="2672750" cy="67187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말풍선: 모서리가 둥근 사각형 133">
                <a:extLst>
                  <a:ext uri="{FF2B5EF4-FFF2-40B4-BE49-F238E27FC236}">
                    <a16:creationId xmlns:a16="http://schemas.microsoft.com/office/drawing/2014/main" id="{103A4E9A-454E-D01C-FBAE-7D4252F9646C}"/>
                  </a:ext>
                </a:extLst>
              </p:cNvPr>
              <p:cNvSpPr/>
              <p:nvPr/>
            </p:nvSpPr>
            <p:spPr>
              <a:xfrm>
                <a:off x="5713208" y="6127482"/>
                <a:ext cx="2879028" cy="571782"/>
              </a:xfrm>
              <a:prstGeom prst="wedgeRoundRectCallout">
                <a:avLst>
                  <a:gd name="adj1" fmla="val -29033"/>
                  <a:gd name="adj2" fmla="val -124039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ko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en-US" altLang="ko-KR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ko-KR" sz="1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𝒂𝒑𝒑𝒓𝒐𝒂𝒄𝒉</m:t>
                          </m:r>
                        </m:sub>
                      </m:sSub>
                    </m:oMath>
                  </m:oMathPara>
                </a14:m>
                <a:endParaRPr lang="ko-KR" altLang="en-US" sz="1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4" name="말풍선: 모서리가 둥근 사각형 133">
                <a:extLst>
                  <a:ext uri="{FF2B5EF4-FFF2-40B4-BE49-F238E27FC236}">
                    <a16:creationId xmlns:a16="http://schemas.microsoft.com/office/drawing/2014/main" id="{103A4E9A-454E-D01C-FBAE-7D4252F96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208" y="6127482"/>
                <a:ext cx="2879028" cy="571782"/>
              </a:xfrm>
              <a:prstGeom prst="wedgeRoundRectCallout">
                <a:avLst>
                  <a:gd name="adj1" fmla="val -29033"/>
                  <a:gd name="adj2" fmla="val -124039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말풍선: 모서리가 둥근 사각형 145">
                <a:extLst>
                  <a:ext uri="{FF2B5EF4-FFF2-40B4-BE49-F238E27FC236}">
                    <a16:creationId xmlns:a16="http://schemas.microsoft.com/office/drawing/2014/main" id="{C7A01FB5-C5BC-DF6A-A4D5-157EE4F079FF}"/>
                  </a:ext>
                </a:extLst>
              </p:cNvPr>
              <p:cNvSpPr/>
              <p:nvPr/>
            </p:nvSpPr>
            <p:spPr>
              <a:xfrm>
                <a:off x="5872241" y="2685580"/>
                <a:ext cx="2879028" cy="571782"/>
              </a:xfrm>
              <a:prstGeom prst="wedgeRoundRectCallout">
                <a:avLst>
                  <a:gd name="adj1" fmla="val -33665"/>
                  <a:gd name="adj2" fmla="val 244668"/>
                  <a:gd name="adj3" fmla="val 16667"/>
                </a:avLst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ko-KR" sz="17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altLang="ko-KR" sz="17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</m:t>
                          </m:r>
                        </m:sub>
                      </m:sSub>
                      <m:r>
                        <a:rPr lang="en-US" altLang="ko-KR" sz="17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sSub>
                            <m:sSubPr>
                              <m:ctrlPr>
                                <a:rPr lang="en-US" altLang="ko-KR" sz="1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ko-KR" sz="17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altLang="ko-KR" sz="17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𝒂𝒑𝒑𝒓𝒐𝒂𝒄𝒉</m:t>
                          </m:r>
                        </m:sub>
                      </m:sSub>
                    </m:oMath>
                  </m:oMathPara>
                </a14:m>
                <a:endParaRPr lang="ko-KR" altLang="en-US" sz="17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6" name="말풍선: 모서리가 둥근 사각형 145">
                <a:extLst>
                  <a:ext uri="{FF2B5EF4-FFF2-40B4-BE49-F238E27FC236}">
                    <a16:creationId xmlns:a16="http://schemas.microsoft.com/office/drawing/2014/main" id="{C7A01FB5-C5BC-DF6A-A4D5-157EE4F07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241" y="2685580"/>
                <a:ext cx="2879028" cy="571782"/>
              </a:xfrm>
              <a:prstGeom prst="wedgeRoundRectCallout">
                <a:avLst>
                  <a:gd name="adj1" fmla="val -33665"/>
                  <a:gd name="adj2" fmla="val 244668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4322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15ED2-1B8B-FA70-4990-02E50FA1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82FCB9-3294-28A9-18EF-4A331128C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B9A899-F8C8-CCA5-D8F0-273456D3E2F5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E3CC3-6C84-0AF0-B19B-AC12841EFB26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Encoding into Condition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8DD3B4EB-F8EC-03FB-AD8A-8E976AF97B99}"/>
                  </a:ext>
                </a:extLst>
              </p:cNvPr>
              <p:cNvSpPr txBox="1"/>
              <p:nvPr/>
            </p:nvSpPr>
            <p:spPr>
              <a:xfrm>
                <a:off x="791187" y="1335882"/>
                <a:ext cx="10369550" cy="1291892"/>
              </a:xfrm>
              <a:prstGeom prst="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285750" indent="-285750" algn="just" defTabSz="914400" rtl="0" eaLnBrk="1" latinLnBrk="1" hangingPunct="1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600" kern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D0D0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Construct graphs using spatial edges for each frame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Connect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edges 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across past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frames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spatio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-temporal graph </a:t>
                </a:r>
                <a:r>
                  <a:rPr lang="ko-KR" alt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☞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Condition </a:t>
                </a:r>
                <a14:m>
                  <m:oMath xmlns:m="http://schemas.openxmlformats.org/officeDocument/2006/math">
                    <m:r>
                      <a:rPr lang="en-US" altLang="ko-KR" sz="18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𝐜</m:t>
                    </m:r>
                  </m:oMath>
                </a14:m>
                <a:endParaRPr lang="en-US" altLang="ko-KR" sz="18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8DD3B4EB-F8EC-03FB-AD8A-8E976AF97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87" y="1335882"/>
                <a:ext cx="10369550" cy="12918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9" name="화살표: 오른쪽 498">
            <a:extLst>
              <a:ext uri="{FF2B5EF4-FFF2-40B4-BE49-F238E27FC236}">
                <a16:creationId xmlns:a16="http://schemas.microsoft.com/office/drawing/2014/main" id="{0441BEA2-F0A2-D7ED-C081-B196611FF51C}"/>
              </a:ext>
            </a:extLst>
          </p:cNvPr>
          <p:cNvSpPr/>
          <p:nvPr/>
        </p:nvSpPr>
        <p:spPr>
          <a:xfrm>
            <a:off x="7885762" y="4262517"/>
            <a:ext cx="407258" cy="7769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8" name="화살표: 오른쪽 507">
            <a:extLst>
              <a:ext uri="{FF2B5EF4-FFF2-40B4-BE49-F238E27FC236}">
                <a16:creationId xmlns:a16="http://schemas.microsoft.com/office/drawing/2014/main" id="{48A1A3CE-8465-3B9E-59D7-298EC445B577}"/>
              </a:ext>
            </a:extLst>
          </p:cNvPr>
          <p:cNvSpPr/>
          <p:nvPr/>
        </p:nvSpPr>
        <p:spPr>
          <a:xfrm>
            <a:off x="9968046" y="4262517"/>
            <a:ext cx="407258" cy="776992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n w="0"/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0EAFD22-B35B-27A8-90D9-C432B79C29D8}"/>
              </a:ext>
            </a:extLst>
          </p:cNvPr>
          <p:cNvSpPr/>
          <p:nvPr/>
        </p:nvSpPr>
        <p:spPr>
          <a:xfrm>
            <a:off x="8382234" y="3920793"/>
            <a:ext cx="1496598" cy="1408432"/>
          </a:xfrm>
          <a:prstGeom prst="roundRect">
            <a:avLst>
              <a:gd name="adj" fmla="val 0"/>
            </a:avLst>
          </a:prstGeom>
          <a:solidFill>
            <a:srgbClr val="FFDD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Times New Roman" panose="02020603050405020304" pitchFamily="18" charset="0"/>
                <a:ea typeface="에스코어 드림 4 Regular" panose="020B0503030302020204" pitchFamily="34" charset="-127"/>
                <a:cs typeface="Times New Roman" panose="02020603050405020304" pitchFamily="18" charset="0"/>
              </a:rPr>
              <a:t>Graph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1AA9DE5-E14C-1AC6-DF46-62412C317320}"/>
                  </a:ext>
                </a:extLst>
              </p:cNvPr>
              <p:cNvSpPr/>
              <p:nvPr/>
            </p:nvSpPr>
            <p:spPr>
              <a:xfrm>
                <a:off x="10464518" y="4300633"/>
                <a:ext cx="1614594" cy="592440"/>
              </a:xfrm>
              <a:prstGeom prst="roundRect">
                <a:avLst/>
              </a:prstGeom>
              <a:solidFill>
                <a:srgbClr val="D3FFFB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defRPr/>
                </a:pPr>
                <a:r>
                  <a:rPr lang="en-US" altLang="ko-KR" sz="20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 panose="020B0503030302020204" pitchFamily="34" charset="-127"/>
                    <a:cs typeface="Times New Roman" panose="02020603050405020304" pitchFamily="18" charset="0"/>
                  </a:rPr>
                  <a:t>Condition </a:t>
                </a:r>
                <a14:m>
                  <m:oMath xmlns:m="http://schemas.openxmlformats.org/officeDocument/2006/math">
                    <m:r>
                      <a:rPr lang="en-US" altLang="ko-KR" sz="2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𝐜</m:t>
                    </m:r>
                  </m:oMath>
                </a14:m>
                <a:endParaRPr lang="en-US" altLang="ko-KR" sz="2000" b="1" dirty="0">
                  <a:solidFill>
                    <a:prstClr val="black"/>
                  </a:solidFill>
                  <a:latin typeface="Times New Roman" panose="02020603050405020304" pitchFamily="18" charset="0"/>
                  <a:ea typeface="에스코어 드림 4 Regular" panose="020B0503030302020204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01AA9DE5-E14C-1AC6-DF46-62412C317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4518" y="4300633"/>
                <a:ext cx="1614594" cy="59244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그룹 61">
            <a:extLst>
              <a:ext uri="{FF2B5EF4-FFF2-40B4-BE49-F238E27FC236}">
                <a16:creationId xmlns:a16="http://schemas.microsoft.com/office/drawing/2014/main" id="{EBF4D287-A659-AEE8-229D-F0F82E6C44AD}"/>
              </a:ext>
            </a:extLst>
          </p:cNvPr>
          <p:cNvGrpSpPr/>
          <p:nvPr/>
        </p:nvGrpSpPr>
        <p:grpSpPr>
          <a:xfrm>
            <a:off x="175742" y="3254919"/>
            <a:ext cx="7620806" cy="2536489"/>
            <a:chOff x="175742" y="3254917"/>
            <a:chExt cx="7620806" cy="2536489"/>
          </a:xfrm>
        </p:grpSpPr>
        <p:cxnSp>
          <p:nvCxnSpPr>
            <p:cNvPr id="473" name="직선 연결선 472">
              <a:extLst>
                <a:ext uri="{FF2B5EF4-FFF2-40B4-BE49-F238E27FC236}">
                  <a16:creationId xmlns:a16="http://schemas.microsoft.com/office/drawing/2014/main" id="{6CEFF11C-8245-41DC-10D1-7530AE324D0A}"/>
                </a:ext>
              </a:extLst>
            </p:cNvPr>
            <p:cNvCxnSpPr>
              <a:cxnSpLocks/>
              <a:stCxn id="29" idx="6"/>
              <a:endCxn id="386" idx="2"/>
            </p:cNvCxnSpPr>
            <p:nvPr/>
          </p:nvCxnSpPr>
          <p:spPr>
            <a:xfrm>
              <a:off x="783832" y="5049534"/>
              <a:ext cx="22092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FD4126DB-34E3-962F-699B-0616DC3344F4}"/>
                </a:ext>
              </a:extLst>
            </p:cNvPr>
            <p:cNvCxnSpPr>
              <a:cxnSpLocks/>
              <a:stCxn id="29" idx="0"/>
              <a:endCxn id="47" idx="4"/>
            </p:cNvCxnSpPr>
            <p:nvPr/>
          </p:nvCxnSpPr>
          <p:spPr>
            <a:xfrm flipV="1">
              <a:off x="715526" y="4350247"/>
              <a:ext cx="131307" cy="628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A2639E20-81DF-6BF1-ED76-31CA669F0423}"/>
                </a:ext>
              </a:extLst>
            </p:cNvPr>
            <p:cNvCxnSpPr>
              <a:cxnSpLocks/>
              <a:stCxn id="35" idx="7"/>
              <a:endCxn id="23" idx="3"/>
            </p:cNvCxnSpPr>
            <p:nvPr/>
          </p:nvCxnSpPr>
          <p:spPr>
            <a:xfrm flipV="1">
              <a:off x="1363978" y="4513559"/>
              <a:ext cx="427724" cy="2792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98216C2-5611-DDCB-8479-0E65216EB964}"/>
                </a:ext>
              </a:extLst>
            </p:cNvPr>
            <p:cNvCxnSpPr>
              <a:cxnSpLocks/>
              <a:stCxn id="35" idx="5"/>
              <a:endCxn id="41" idx="1"/>
            </p:cNvCxnSpPr>
            <p:nvPr/>
          </p:nvCxnSpPr>
          <p:spPr>
            <a:xfrm>
              <a:off x="1363978" y="4893073"/>
              <a:ext cx="413850" cy="354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3902635-5103-DD60-ED6C-6ED1B002883D}"/>
                </a:ext>
              </a:extLst>
            </p:cNvPr>
            <p:cNvCxnSpPr>
              <a:cxnSpLocks/>
              <a:stCxn id="23" idx="4"/>
              <a:endCxn id="41" idx="0"/>
            </p:cNvCxnSpPr>
            <p:nvPr/>
          </p:nvCxnSpPr>
          <p:spPr>
            <a:xfrm flipH="1">
              <a:off x="1826128" y="4534318"/>
              <a:ext cx="13874" cy="692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39A06BF-0EEA-5E44-9386-FD27EF2C48E5}"/>
                </a:ext>
              </a:extLst>
            </p:cNvPr>
            <p:cNvCxnSpPr>
              <a:stCxn id="47" idx="5"/>
              <a:endCxn id="35" idx="1"/>
            </p:cNvCxnSpPr>
            <p:nvPr/>
          </p:nvCxnSpPr>
          <p:spPr>
            <a:xfrm>
              <a:off x="895132" y="4329488"/>
              <a:ext cx="372247" cy="4633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4D6B3098-84C6-2675-7BDF-38D4EA2F72A8}"/>
                </a:ext>
              </a:extLst>
            </p:cNvPr>
            <p:cNvGrpSpPr/>
            <p:nvPr/>
          </p:nvGrpSpPr>
          <p:grpSpPr>
            <a:xfrm>
              <a:off x="647217" y="4208494"/>
              <a:ext cx="399229" cy="300359"/>
              <a:chOff x="1711175" y="3620064"/>
              <a:chExt cx="356420" cy="258424"/>
            </a:xfrm>
          </p:grpSpPr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1EFE4991-4DC8-6EFC-4453-B51C57F145FD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F7E1F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54D7F51B-14F0-5D7F-693B-3ABA62D06591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3C7F9DC0-E098-1991-FAD6-A03CAF836AB9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582894EE-4B3D-41A8-9F3C-F0BA06A4F039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8688BFE6-029A-EAF9-34E4-C62EB472EAE7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9D2417D7-F5E2-D9D9-FDA6-11440A61CE08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03A0195-9711-7665-0B0D-C15943F1D9E0}"/>
                </a:ext>
              </a:extLst>
            </p:cNvPr>
            <p:cNvGrpSpPr/>
            <p:nvPr/>
          </p:nvGrpSpPr>
          <p:grpSpPr>
            <a:xfrm>
              <a:off x="1626511" y="5226765"/>
              <a:ext cx="399229" cy="300359"/>
              <a:chOff x="1711175" y="3620064"/>
              <a:chExt cx="356420" cy="258424"/>
            </a:xfrm>
          </p:grpSpPr>
          <p:sp>
            <p:nvSpPr>
              <p:cNvPr id="41" name="타원 40">
                <a:extLst>
                  <a:ext uri="{FF2B5EF4-FFF2-40B4-BE49-F238E27FC236}">
                    <a16:creationId xmlns:a16="http://schemas.microsoft.com/office/drawing/2014/main" id="{D1BD285D-D422-9144-BBAF-1C982878317B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9ECAE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CE8595AF-5712-B2E5-60F7-F29F9B9E71FA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B511B465-CED1-5A72-1C8E-2D27465632E1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10CB8ED8-7537-681E-2DFF-F8FF24930EE3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B8EB97A9-FB60-B6EC-0D5A-A05CA2AB445C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7DBA56A9-DBD2-7B45-084E-DB8D0C106437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20B6C62-6B9F-D210-503E-22C542C4140A}"/>
                </a:ext>
              </a:extLst>
            </p:cNvPr>
            <p:cNvGrpSpPr/>
            <p:nvPr/>
          </p:nvGrpSpPr>
          <p:grpSpPr>
            <a:xfrm>
              <a:off x="1116063" y="4772079"/>
              <a:ext cx="399229" cy="300359"/>
              <a:chOff x="1711175" y="3620064"/>
              <a:chExt cx="356420" cy="258424"/>
            </a:xfrm>
          </p:grpSpPr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51DB5DC-8586-6A1A-66F8-FEF6FD439E6A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F7E1F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/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9BDF252E-F75E-8EB8-4F9D-01766ECC58F1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25164E73-95EF-8AC5-C762-644BD7273171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E04A9CED-13A2-B934-DCF0-013C44A142BC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4A042C80-1085-2109-091A-05A39D80FD4F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A23A9ACB-461B-C480-BB2A-6AB71995D4D1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F58F665-9E56-8DEB-60E1-ECBED4922FF0}"/>
                </a:ext>
              </a:extLst>
            </p:cNvPr>
            <p:cNvGrpSpPr/>
            <p:nvPr/>
          </p:nvGrpSpPr>
          <p:grpSpPr>
            <a:xfrm>
              <a:off x="515910" y="4978657"/>
              <a:ext cx="399229" cy="300359"/>
              <a:chOff x="1711175" y="3620064"/>
              <a:chExt cx="356420" cy="258424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8376AFE1-4CE5-094E-5A42-4BE30F27C538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9ECAE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4E6430ED-1C4B-25DE-2B62-33956B5C2599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DB3BDDE0-37E0-EFD1-5F92-BF6B2C898CCC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D0E691C9-2F12-9BA2-381A-CDED1A1EEF9C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35C9126F-F58D-294D-5907-DBDD7DE8233F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24214883-BEAF-F9D0-2217-3382ECC2AB4E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D36FAB3C-3C3B-2C53-C3EE-4AFFDAE6D417}"/>
                </a:ext>
              </a:extLst>
            </p:cNvPr>
            <p:cNvGrpSpPr/>
            <p:nvPr/>
          </p:nvGrpSpPr>
          <p:grpSpPr>
            <a:xfrm>
              <a:off x="1640385" y="4392565"/>
              <a:ext cx="399229" cy="300359"/>
              <a:chOff x="1711175" y="3620064"/>
              <a:chExt cx="356420" cy="258424"/>
            </a:xfrm>
          </p:grpSpPr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0F616AE4-1723-68CC-1BAA-14FC72AF828F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1803A06-0636-2AF7-F77D-81D18786520F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12E9F6C9-1F6D-3087-C9B8-EDC97921C0F0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5CD3A0BA-3CB1-E2B0-6308-783C33C1C84D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36E6CA8E-407E-11D3-7D1F-9743EA1093F9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0295F96-FA2B-AA40-669D-B1EC1FA38B50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33736B19-601C-924B-AAE9-B54055DC6944}"/>
                </a:ext>
              </a:extLst>
            </p:cNvPr>
            <p:cNvCxnSpPr>
              <a:cxnSpLocks/>
              <a:stCxn id="29" idx="7"/>
              <a:endCxn id="35" idx="2"/>
            </p:cNvCxnSpPr>
            <p:nvPr/>
          </p:nvCxnSpPr>
          <p:spPr>
            <a:xfrm flipV="1">
              <a:off x="763825" y="4842956"/>
              <a:ext cx="483548" cy="156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57D11091-A486-B510-5AA2-0393A2838BFB}"/>
                </a:ext>
              </a:extLst>
            </p:cNvPr>
            <p:cNvCxnSpPr>
              <a:cxnSpLocks/>
              <a:stCxn id="47" idx="6"/>
              <a:endCxn id="23" idx="2"/>
            </p:cNvCxnSpPr>
            <p:nvPr/>
          </p:nvCxnSpPr>
          <p:spPr>
            <a:xfrm>
              <a:off x="915139" y="4279370"/>
              <a:ext cx="856557" cy="184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25750980-C788-B6BB-8927-ACD4EE32ED54}"/>
                </a:ext>
              </a:extLst>
            </p:cNvPr>
            <p:cNvSpPr/>
            <p:nvPr/>
          </p:nvSpPr>
          <p:spPr>
            <a:xfrm>
              <a:off x="301906" y="4054804"/>
              <a:ext cx="1951712" cy="152890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C564F274-5734-9379-63E9-A7AFF4911109}"/>
                </a:ext>
              </a:extLst>
            </p:cNvPr>
            <p:cNvSpPr/>
            <p:nvPr/>
          </p:nvSpPr>
          <p:spPr>
            <a:xfrm>
              <a:off x="690849" y="3922184"/>
              <a:ext cx="1129106" cy="261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1001">
              <a:schemeClr val="lt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1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7" name="직선 연결선 466">
              <a:extLst>
                <a:ext uri="{FF2B5EF4-FFF2-40B4-BE49-F238E27FC236}">
                  <a16:creationId xmlns:a16="http://schemas.microsoft.com/office/drawing/2014/main" id="{1F9A4FBB-F5D5-3726-D2B0-5FC2823FB585}"/>
                </a:ext>
              </a:extLst>
            </p:cNvPr>
            <p:cNvCxnSpPr>
              <a:cxnSpLocks/>
              <a:stCxn id="23" idx="6"/>
              <a:endCxn id="380" idx="2"/>
            </p:cNvCxnSpPr>
            <p:nvPr/>
          </p:nvCxnSpPr>
          <p:spPr>
            <a:xfrm>
              <a:off x="1908307" y="4463442"/>
              <a:ext cx="22092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>
              <a:extLst>
                <a:ext uri="{FF2B5EF4-FFF2-40B4-BE49-F238E27FC236}">
                  <a16:creationId xmlns:a16="http://schemas.microsoft.com/office/drawing/2014/main" id="{EDCB591A-1745-0C0A-E2D0-E5A8C5617D67}"/>
                </a:ext>
              </a:extLst>
            </p:cNvPr>
            <p:cNvCxnSpPr>
              <a:cxnSpLocks/>
              <a:stCxn id="386" idx="0"/>
              <a:endCxn id="404" idx="4"/>
            </p:cNvCxnSpPr>
            <p:nvPr/>
          </p:nvCxnSpPr>
          <p:spPr>
            <a:xfrm flipV="1">
              <a:off x="3061394" y="4350247"/>
              <a:ext cx="131307" cy="628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1" name="직선 연결선 340">
              <a:extLst>
                <a:ext uri="{FF2B5EF4-FFF2-40B4-BE49-F238E27FC236}">
                  <a16:creationId xmlns:a16="http://schemas.microsoft.com/office/drawing/2014/main" id="{4E99CF2E-EF9D-295D-5831-7A13B3EF4E1C}"/>
                </a:ext>
              </a:extLst>
            </p:cNvPr>
            <p:cNvCxnSpPr>
              <a:cxnSpLocks/>
              <a:stCxn id="392" idx="7"/>
              <a:endCxn id="380" idx="3"/>
            </p:cNvCxnSpPr>
            <p:nvPr/>
          </p:nvCxnSpPr>
          <p:spPr>
            <a:xfrm flipV="1">
              <a:off x="3709846" y="4513559"/>
              <a:ext cx="427724" cy="2792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2" name="직선 연결선 341">
              <a:extLst>
                <a:ext uri="{FF2B5EF4-FFF2-40B4-BE49-F238E27FC236}">
                  <a16:creationId xmlns:a16="http://schemas.microsoft.com/office/drawing/2014/main" id="{0ACBA0B0-4DB7-97A3-7DB7-20D3CE86CA29}"/>
                </a:ext>
              </a:extLst>
            </p:cNvPr>
            <p:cNvCxnSpPr>
              <a:cxnSpLocks/>
              <a:stCxn id="392" idx="5"/>
              <a:endCxn id="398" idx="1"/>
            </p:cNvCxnSpPr>
            <p:nvPr/>
          </p:nvCxnSpPr>
          <p:spPr>
            <a:xfrm>
              <a:off x="3709846" y="4893073"/>
              <a:ext cx="413850" cy="354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4" name="직선 연결선 343">
              <a:extLst>
                <a:ext uri="{FF2B5EF4-FFF2-40B4-BE49-F238E27FC236}">
                  <a16:creationId xmlns:a16="http://schemas.microsoft.com/office/drawing/2014/main" id="{0040BC61-36D4-21DF-29A0-F3AC9AB691D2}"/>
                </a:ext>
              </a:extLst>
            </p:cNvPr>
            <p:cNvCxnSpPr>
              <a:cxnSpLocks/>
              <a:stCxn id="380" idx="4"/>
              <a:endCxn id="398" idx="0"/>
            </p:cNvCxnSpPr>
            <p:nvPr/>
          </p:nvCxnSpPr>
          <p:spPr>
            <a:xfrm flipH="1">
              <a:off x="4171996" y="4534318"/>
              <a:ext cx="13874" cy="692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8" name="직선 연결선 347">
              <a:extLst>
                <a:ext uri="{FF2B5EF4-FFF2-40B4-BE49-F238E27FC236}">
                  <a16:creationId xmlns:a16="http://schemas.microsoft.com/office/drawing/2014/main" id="{0AC6E3BF-A9B4-7511-09E8-CFE92158FF8B}"/>
                </a:ext>
              </a:extLst>
            </p:cNvPr>
            <p:cNvCxnSpPr>
              <a:stCxn id="404" idx="5"/>
              <a:endCxn id="392" idx="1"/>
            </p:cNvCxnSpPr>
            <p:nvPr/>
          </p:nvCxnSpPr>
          <p:spPr>
            <a:xfrm>
              <a:off x="3241000" y="4329488"/>
              <a:ext cx="372247" cy="4633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49" name="그룹 348">
              <a:extLst>
                <a:ext uri="{FF2B5EF4-FFF2-40B4-BE49-F238E27FC236}">
                  <a16:creationId xmlns:a16="http://schemas.microsoft.com/office/drawing/2014/main" id="{E97DD88E-1D75-A05A-E50F-E108EE062342}"/>
                </a:ext>
              </a:extLst>
            </p:cNvPr>
            <p:cNvGrpSpPr/>
            <p:nvPr/>
          </p:nvGrpSpPr>
          <p:grpSpPr>
            <a:xfrm>
              <a:off x="2993085" y="4208494"/>
              <a:ext cx="399229" cy="300359"/>
              <a:chOff x="1711175" y="3620064"/>
              <a:chExt cx="356420" cy="258424"/>
            </a:xfrm>
          </p:grpSpPr>
          <p:sp>
            <p:nvSpPr>
              <p:cNvPr id="404" name="타원 403">
                <a:extLst>
                  <a:ext uri="{FF2B5EF4-FFF2-40B4-BE49-F238E27FC236}">
                    <a16:creationId xmlns:a16="http://schemas.microsoft.com/office/drawing/2014/main" id="{159E6F4F-DE92-6133-B70A-2805D8D455AB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F7E1F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405" name="그룹 404">
                <a:extLst>
                  <a:ext uri="{FF2B5EF4-FFF2-40B4-BE49-F238E27FC236}">
                    <a16:creationId xmlns:a16="http://schemas.microsoft.com/office/drawing/2014/main" id="{F1719546-324E-8D34-692C-721A0AFFC9B0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406" name="직사각형 405">
                  <a:extLst>
                    <a:ext uri="{FF2B5EF4-FFF2-40B4-BE49-F238E27FC236}">
                      <a16:creationId xmlns:a16="http://schemas.microsoft.com/office/drawing/2014/main" id="{A2AD85EA-055E-C30B-AFBF-456EDD6B4772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07" name="직사각형 406">
                  <a:extLst>
                    <a:ext uri="{FF2B5EF4-FFF2-40B4-BE49-F238E27FC236}">
                      <a16:creationId xmlns:a16="http://schemas.microsoft.com/office/drawing/2014/main" id="{A03169A1-3E76-CFC5-FF41-2798E811F843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08" name="직사각형 407">
                  <a:extLst>
                    <a:ext uri="{FF2B5EF4-FFF2-40B4-BE49-F238E27FC236}">
                      <a16:creationId xmlns:a16="http://schemas.microsoft.com/office/drawing/2014/main" id="{8BCE991C-633C-A9CF-D41D-F25B7A44804A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09" name="직사각형 408">
                  <a:extLst>
                    <a:ext uri="{FF2B5EF4-FFF2-40B4-BE49-F238E27FC236}">
                      <a16:creationId xmlns:a16="http://schemas.microsoft.com/office/drawing/2014/main" id="{5492EDEB-7EB2-DCD0-C2ED-8FCBEB936868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grpSp>
          <p:nvGrpSpPr>
            <p:cNvPr id="368" name="그룹 367">
              <a:extLst>
                <a:ext uri="{FF2B5EF4-FFF2-40B4-BE49-F238E27FC236}">
                  <a16:creationId xmlns:a16="http://schemas.microsoft.com/office/drawing/2014/main" id="{72E83282-1F5E-7EF9-5662-8DD37A9A055C}"/>
                </a:ext>
              </a:extLst>
            </p:cNvPr>
            <p:cNvGrpSpPr/>
            <p:nvPr/>
          </p:nvGrpSpPr>
          <p:grpSpPr>
            <a:xfrm>
              <a:off x="3972379" y="5226765"/>
              <a:ext cx="399229" cy="300359"/>
              <a:chOff x="1711175" y="3620064"/>
              <a:chExt cx="356420" cy="258424"/>
            </a:xfrm>
          </p:grpSpPr>
          <p:sp>
            <p:nvSpPr>
              <p:cNvPr id="398" name="타원 397">
                <a:extLst>
                  <a:ext uri="{FF2B5EF4-FFF2-40B4-BE49-F238E27FC236}">
                    <a16:creationId xmlns:a16="http://schemas.microsoft.com/office/drawing/2014/main" id="{FC89455A-30C8-52B7-3531-608898D951F9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9ECAE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399" name="그룹 398">
                <a:extLst>
                  <a:ext uri="{FF2B5EF4-FFF2-40B4-BE49-F238E27FC236}">
                    <a16:creationId xmlns:a16="http://schemas.microsoft.com/office/drawing/2014/main" id="{368C6822-921D-BDB0-73C5-D97395FB136F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400" name="직사각형 399">
                  <a:extLst>
                    <a:ext uri="{FF2B5EF4-FFF2-40B4-BE49-F238E27FC236}">
                      <a16:creationId xmlns:a16="http://schemas.microsoft.com/office/drawing/2014/main" id="{24A0D324-E2CA-B446-9737-B843759918F0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01" name="직사각형 400">
                  <a:extLst>
                    <a:ext uri="{FF2B5EF4-FFF2-40B4-BE49-F238E27FC236}">
                      <a16:creationId xmlns:a16="http://schemas.microsoft.com/office/drawing/2014/main" id="{BAA50633-3BDE-0C89-16FB-239F31AAB6B6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02" name="직사각형 401">
                  <a:extLst>
                    <a:ext uri="{FF2B5EF4-FFF2-40B4-BE49-F238E27FC236}">
                      <a16:creationId xmlns:a16="http://schemas.microsoft.com/office/drawing/2014/main" id="{F9B5F2E5-E0FB-D689-336A-3961D3F98CC8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03" name="직사각형 402">
                  <a:extLst>
                    <a:ext uri="{FF2B5EF4-FFF2-40B4-BE49-F238E27FC236}">
                      <a16:creationId xmlns:a16="http://schemas.microsoft.com/office/drawing/2014/main" id="{777BC36B-21F4-1DE4-738B-F0149B67C5F0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grpSp>
          <p:nvGrpSpPr>
            <p:cNvPr id="370" name="그룹 369">
              <a:extLst>
                <a:ext uri="{FF2B5EF4-FFF2-40B4-BE49-F238E27FC236}">
                  <a16:creationId xmlns:a16="http://schemas.microsoft.com/office/drawing/2014/main" id="{81DCBC97-8AB8-BF36-1BFA-61A12A3E181D}"/>
                </a:ext>
              </a:extLst>
            </p:cNvPr>
            <p:cNvGrpSpPr/>
            <p:nvPr/>
          </p:nvGrpSpPr>
          <p:grpSpPr>
            <a:xfrm>
              <a:off x="2861778" y="4978657"/>
              <a:ext cx="399229" cy="300359"/>
              <a:chOff x="1711175" y="3620064"/>
              <a:chExt cx="356420" cy="258424"/>
            </a:xfrm>
          </p:grpSpPr>
          <p:sp>
            <p:nvSpPr>
              <p:cNvPr id="386" name="타원 385">
                <a:extLst>
                  <a:ext uri="{FF2B5EF4-FFF2-40B4-BE49-F238E27FC236}">
                    <a16:creationId xmlns:a16="http://schemas.microsoft.com/office/drawing/2014/main" id="{9312EE00-2514-070E-92CF-DDFC3EED2917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9ECAE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387" name="그룹 386">
                <a:extLst>
                  <a:ext uri="{FF2B5EF4-FFF2-40B4-BE49-F238E27FC236}">
                    <a16:creationId xmlns:a16="http://schemas.microsoft.com/office/drawing/2014/main" id="{F5951640-1636-63B6-30D3-EB5F702A6EDF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388" name="직사각형 387">
                  <a:extLst>
                    <a:ext uri="{FF2B5EF4-FFF2-40B4-BE49-F238E27FC236}">
                      <a16:creationId xmlns:a16="http://schemas.microsoft.com/office/drawing/2014/main" id="{6B2FCDFE-65A4-3AB5-699C-BDD00423F7EF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9" name="직사각형 388">
                  <a:extLst>
                    <a:ext uri="{FF2B5EF4-FFF2-40B4-BE49-F238E27FC236}">
                      <a16:creationId xmlns:a16="http://schemas.microsoft.com/office/drawing/2014/main" id="{BA20A8ED-F557-FDE2-635B-C71D86D0569B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90" name="직사각형 389">
                  <a:extLst>
                    <a:ext uri="{FF2B5EF4-FFF2-40B4-BE49-F238E27FC236}">
                      <a16:creationId xmlns:a16="http://schemas.microsoft.com/office/drawing/2014/main" id="{034B8097-CBAC-FEE3-3EC8-DC8841A3E368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91" name="직사각형 390">
                  <a:extLst>
                    <a:ext uri="{FF2B5EF4-FFF2-40B4-BE49-F238E27FC236}">
                      <a16:creationId xmlns:a16="http://schemas.microsoft.com/office/drawing/2014/main" id="{9F59F7C0-7DB2-6B9B-C409-1966F80A5513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grpSp>
          <p:nvGrpSpPr>
            <p:cNvPr id="371" name="그룹 370">
              <a:extLst>
                <a:ext uri="{FF2B5EF4-FFF2-40B4-BE49-F238E27FC236}">
                  <a16:creationId xmlns:a16="http://schemas.microsoft.com/office/drawing/2014/main" id="{EC3C781E-99C7-05DD-0138-AAAC1BAF6642}"/>
                </a:ext>
              </a:extLst>
            </p:cNvPr>
            <p:cNvGrpSpPr/>
            <p:nvPr/>
          </p:nvGrpSpPr>
          <p:grpSpPr>
            <a:xfrm>
              <a:off x="3986253" y="4392565"/>
              <a:ext cx="399229" cy="300359"/>
              <a:chOff x="1711175" y="3620064"/>
              <a:chExt cx="356420" cy="258424"/>
            </a:xfrm>
          </p:grpSpPr>
          <p:sp>
            <p:nvSpPr>
              <p:cNvPr id="380" name="타원 379">
                <a:extLst>
                  <a:ext uri="{FF2B5EF4-FFF2-40B4-BE49-F238E27FC236}">
                    <a16:creationId xmlns:a16="http://schemas.microsoft.com/office/drawing/2014/main" id="{FB19D1AE-9405-0093-07B7-28CD1E00C761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381" name="그룹 380">
                <a:extLst>
                  <a:ext uri="{FF2B5EF4-FFF2-40B4-BE49-F238E27FC236}">
                    <a16:creationId xmlns:a16="http://schemas.microsoft.com/office/drawing/2014/main" id="{4992CFF7-B7BB-F461-402A-656EC64DAC1C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382" name="직사각형 381">
                  <a:extLst>
                    <a:ext uri="{FF2B5EF4-FFF2-40B4-BE49-F238E27FC236}">
                      <a16:creationId xmlns:a16="http://schemas.microsoft.com/office/drawing/2014/main" id="{3A347EF0-DF96-5BEE-6748-B96477436688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3" name="직사각형 382">
                  <a:extLst>
                    <a:ext uri="{FF2B5EF4-FFF2-40B4-BE49-F238E27FC236}">
                      <a16:creationId xmlns:a16="http://schemas.microsoft.com/office/drawing/2014/main" id="{6D95B767-B84A-82D5-D90B-ADF5EDA363A4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4" name="직사각형 383">
                  <a:extLst>
                    <a:ext uri="{FF2B5EF4-FFF2-40B4-BE49-F238E27FC236}">
                      <a16:creationId xmlns:a16="http://schemas.microsoft.com/office/drawing/2014/main" id="{F210070A-059C-F848-32B1-56D0BACD9220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5" name="직사각형 384">
                  <a:extLst>
                    <a:ext uri="{FF2B5EF4-FFF2-40B4-BE49-F238E27FC236}">
                      <a16:creationId xmlns:a16="http://schemas.microsoft.com/office/drawing/2014/main" id="{7D56F2E7-478D-1AA7-FF8F-9293CD7530EC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cxnSp>
          <p:nvCxnSpPr>
            <p:cNvPr id="372" name="직선 연결선 371">
              <a:extLst>
                <a:ext uri="{FF2B5EF4-FFF2-40B4-BE49-F238E27FC236}">
                  <a16:creationId xmlns:a16="http://schemas.microsoft.com/office/drawing/2014/main" id="{9A3A8C0F-1D5D-A3CE-BCAB-3F279943A6BC}"/>
                </a:ext>
              </a:extLst>
            </p:cNvPr>
            <p:cNvCxnSpPr>
              <a:cxnSpLocks/>
              <a:stCxn id="386" idx="7"/>
              <a:endCxn id="392" idx="2"/>
            </p:cNvCxnSpPr>
            <p:nvPr/>
          </p:nvCxnSpPr>
          <p:spPr>
            <a:xfrm flipV="1">
              <a:off x="3109693" y="4842956"/>
              <a:ext cx="483548" cy="156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3" name="직선 연결선 372">
              <a:extLst>
                <a:ext uri="{FF2B5EF4-FFF2-40B4-BE49-F238E27FC236}">
                  <a16:creationId xmlns:a16="http://schemas.microsoft.com/office/drawing/2014/main" id="{6A12F0A1-0831-4979-2BBA-46F9E40761B7}"/>
                </a:ext>
              </a:extLst>
            </p:cNvPr>
            <p:cNvCxnSpPr>
              <a:cxnSpLocks/>
              <a:stCxn id="404" idx="6"/>
              <a:endCxn id="380" idx="2"/>
            </p:cNvCxnSpPr>
            <p:nvPr/>
          </p:nvCxnSpPr>
          <p:spPr>
            <a:xfrm>
              <a:off x="3261007" y="4279370"/>
              <a:ext cx="856557" cy="184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10" name="사각형: 둥근 모서리 409">
              <a:extLst>
                <a:ext uri="{FF2B5EF4-FFF2-40B4-BE49-F238E27FC236}">
                  <a16:creationId xmlns:a16="http://schemas.microsoft.com/office/drawing/2014/main" id="{D0D0DEED-DF3C-26A8-6C46-5A4870D1602C}"/>
                </a:ext>
              </a:extLst>
            </p:cNvPr>
            <p:cNvSpPr/>
            <p:nvPr/>
          </p:nvSpPr>
          <p:spPr>
            <a:xfrm>
              <a:off x="2647774" y="4054804"/>
              <a:ext cx="1951712" cy="152890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1" name="사각형: 둥근 모서리 410">
              <a:extLst>
                <a:ext uri="{FF2B5EF4-FFF2-40B4-BE49-F238E27FC236}">
                  <a16:creationId xmlns:a16="http://schemas.microsoft.com/office/drawing/2014/main" id="{B5877383-C48E-1536-91CC-2BC7E6EC806E}"/>
                </a:ext>
              </a:extLst>
            </p:cNvPr>
            <p:cNvSpPr/>
            <p:nvPr/>
          </p:nvSpPr>
          <p:spPr>
            <a:xfrm>
              <a:off x="3036717" y="3922184"/>
              <a:ext cx="1129106" cy="261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1001">
              <a:schemeClr val="lt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Frame 2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1" name="TextBox 460">
              <a:extLst>
                <a:ext uri="{FF2B5EF4-FFF2-40B4-BE49-F238E27FC236}">
                  <a16:creationId xmlns:a16="http://schemas.microsoft.com/office/drawing/2014/main" id="{4EC303BB-6151-4206-0AC7-57BDC5319750}"/>
                </a:ext>
              </a:extLst>
            </p:cNvPr>
            <p:cNvSpPr txBox="1"/>
            <p:nvPr/>
          </p:nvSpPr>
          <p:spPr>
            <a:xfrm>
              <a:off x="4818789" y="3858595"/>
              <a:ext cx="5869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462" name="사각형: 둥근 모서리 461">
              <a:extLst>
                <a:ext uri="{FF2B5EF4-FFF2-40B4-BE49-F238E27FC236}">
                  <a16:creationId xmlns:a16="http://schemas.microsoft.com/office/drawing/2014/main" id="{3C1EA644-C7AC-74DD-553D-5182FF142EE1}"/>
                </a:ext>
              </a:extLst>
            </p:cNvPr>
            <p:cNvSpPr/>
            <p:nvPr/>
          </p:nvSpPr>
          <p:spPr>
            <a:xfrm>
              <a:off x="175742" y="3498196"/>
              <a:ext cx="7620806" cy="229321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3" name="사각형: 둥근 모서리 462">
              <a:extLst>
                <a:ext uri="{FF2B5EF4-FFF2-40B4-BE49-F238E27FC236}">
                  <a16:creationId xmlns:a16="http://schemas.microsoft.com/office/drawing/2014/main" id="{823D950F-A5AA-F0FD-EF9E-312B17B415E5}"/>
                </a:ext>
              </a:extLst>
            </p:cNvPr>
            <p:cNvSpPr/>
            <p:nvPr/>
          </p:nvSpPr>
          <p:spPr>
            <a:xfrm>
              <a:off x="3084419" y="3254917"/>
              <a:ext cx="1428146" cy="35626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dk1"/>
            </a:lnRef>
            <a:fillRef idx="1001">
              <a:schemeClr val="lt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Graph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65" name="직선 연결선 464">
              <a:extLst>
                <a:ext uri="{FF2B5EF4-FFF2-40B4-BE49-F238E27FC236}">
                  <a16:creationId xmlns:a16="http://schemas.microsoft.com/office/drawing/2014/main" id="{0EB641AF-8A3A-51E1-D435-CC894AE72D14}"/>
                </a:ext>
              </a:extLst>
            </p:cNvPr>
            <p:cNvCxnSpPr>
              <a:cxnSpLocks/>
              <a:stCxn id="47" idx="6"/>
              <a:endCxn id="404" idx="2"/>
            </p:cNvCxnSpPr>
            <p:nvPr/>
          </p:nvCxnSpPr>
          <p:spPr>
            <a:xfrm>
              <a:off x="915139" y="4279371"/>
              <a:ext cx="22092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직선 연결선 469">
              <a:extLst>
                <a:ext uri="{FF2B5EF4-FFF2-40B4-BE49-F238E27FC236}">
                  <a16:creationId xmlns:a16="http://schemas.microsoft.com/office/drawing/2014/main" id="{6E8504F0-6B8E-7FC2-8074-A8AA09441B2A}"/>
                </a:ext>
              </a:extLst>
            </p:cNvPr>
            <p:cNvCxnSpPr>
              <a:cxnSpLocks/>
              <a:stCxn id="35" idx="6"/>
              <a:endCxn id="392" idx="2"/>
            </p:cNvCxnSpPr>
            <p:nvPr/>
          </p:nvCxnSpPr>
          <p:spPr>
            <a:xfrm>
              <a:off x="1383985" y="4842956"/>
              <a:ext cx="22092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직선 연결선 475">
              <a:extLst>
                <a:ext uri="{FF2B5EF4-FFF2-40B4-BE49-F238E27FC236}">
                  <a16:creationId xmlns:a16="http://schemas.microsoft.com/office/drawing/2014/main" id="{9700B52E-7F4C-F4EB-4248-394CDAC5223E}"/>
                </a:ext>
              </a:extLst>
            </p:cNvPr>
            <p:cNvCxnSpPr>
              <a:cxnSpLocks/>
              <a:stCxn id="41" idx="6"/>
              <a:endCxn id="398" idx="2"/>
            </p:cNvCxnSpPr>
            <p:nvPr/>
          </p:nvCxnSpPr>
          <p:spPr>
            <a:xfrm>
              <a:off x="1894433" y="5297642"/>
              <a:ext cx="220925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직선 연결선 484">
              <a:extLst>
                <a:ext uri="{FF2B5EF4-FFF2-40B4-BE49-F238E27FC236}">
                  <a16:creationId xmlns:a16="http://schemas.microsoft.com/office/drawing/2014/main" id="{E5433392-DD9F-3C1D-1CA1-975DEFC057CD}"/>
                </a:ext>
              </a:extLst>
            </p:cNvPr>
            <p:cNvCxnSpPr>
              <a:cxnSpLocks/>
              <a:stCxn id="380" idx="6"/>
              <a:endCxn id="425" idx="2"/>
            </p:cNvCxnSpPr>
            <p:nvPr/>
          </p:nvCxnSpPr>
          <p:spPr>
            <a:xfrm>
              <a:off x="4254175" y="4463442"/>
              <a:ext cx="288538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직선 연결선 487">
              <a:extLst>
                <a:ext uri="{FF2B5EF4-FFF2-40B4-BE49-F238E27FC236}">
                  <a16:creationId xmlns:a16="http://schemas.microsoft.com/office/drawing/2014/main" id="{D38C3428-A70A-D084-2C8C-170B50D4ADFB}"/>
                </a:ext>
              </a:extLst>
            </p:cNvPr>
            <p:cNvCxnSpPr>
              <a:cxnSpLocks/>
              <a:stCxn id="386" idx="6"/>
              <a:endCxn id="435" idx="2"/>
            </p:cNvCxnSpPr>
            <p:nvPr/>
          </p:nvCxnSpPr>
          <p:spPr>
            <a:xfrm>
              <a:off x="3129700" y="5049534"/>
              <a:ext cx="288538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직선 연결선 412">
              <a:extLst>
                <a:ext uri="{FF2B5EF4-FFF2-40B4-BE49-F238E27FC236}">
                  <a16:creationId xmlns:a16="http://schemas.microsoft.com/office/drawing/2014/main" id="{016E835D-49B4-3FAE-BF8E-5E30BD75924B}"/>
                </a:ext>
              </a:extLst>
            </p:cNvPr>
            <p:cNvCxnSpPr>
              <a:cxnSpLocks/>
              <a:stCxn id="435" idx="0"/>
              <a:endCxn id="453" idx="4"/>
            </p:cNvCxnSpPr>
            <p:nvPr/>
          </p:nvCxnSpPr>
          <p:spPr>
            <a:xfrm flipV="1">
              <a:off x="6083391" y="4350247"/>
              <a:ext cx="131307" cy="6284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4" name="직선 연결선 413">
              <a:extLst>
                <a:ext uri="{FF2B5EF4-FFF2-40B4-BE49-F238E27FC236}">
                  <a16:creationId xmlns:a16="http://schemas.microsoft.com/office/drawing/2014/main" id="{45514F86-E892-1BBB-FC74-D5A7ED4709BF}"/>
                </a:ext>
              </a:extLst>
            </p:cNvPr>
            <p:cNvCxnSpPr>
              <a:cxnSpLocks/>
              <a:stCxn id="441" idx="7"/>
              <a:endCxn id="425" idx="3"/>
            </p:cNvCxnSpPr>
            <p:nvPr/>
          </p:nvCxnSpPr>
          <p:spPr>
            <a:xfrm flipV="1">
              <a:off x="6731843" y="4513559"/>
              <a:ext cx="427724" cy="2792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5" name="직선 연결선 414">
              <a:extLst>
                <a:ext uri="{FF2B5EF4-FFF2-40B4-BE49-F238E27FC236}">
                  <a16:creationId xmlns:a16="http://schemas.microsoft.com/office/drawing/2014/main" id="{F08F413F-FBCA-BD18-A73E-F0F702B9A68F}"/>
                </a:ext>
              </a:extLst>
            </p:cNvPr>
            <p:cNvCxnSpPr>
              <a:cxnSpLocks/>
              <a:stCxn id="441" idx="5"/>
              <a:endCxn id="447" idx="1"/>
            </p:cNvCxnSpPr>
            <p:nvPr/>
          </p:nvCxnSpPr>
          <p:spPr>
            <a:xfrm>
              <a:off x="6731843" y="4893073"/>
              <a:ext cx="413850" cy="354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6" name="직선 연결선 415">
              <a:extLst>
                <a:ext uri="{FF2B5EF4-FFF2-40B4-BE49-F238E27FC236}">
                  <a16:creationId xmlns:a16="http://schemas.microsoft.com/office/drawing/2014/main" id="{A857C39F-6ED7-787C-1D56-59F4030A6E23}"/>
                </a:ext>
              </a:extLst>
            </p:cNvPr>
            <p:cNvCxnSpPr>
              <a:cxnSpLocks/>
              <a:stCxn id="425" idx="4"/>
              <a:endCxn id="447" idx="0"/>
            </p:cNvCxnSpPr>
            <p:nvPr/>
          </p:nvCxnSpPr>
          <p:spPr>
            <a:xfrm flipH="1">
              <a:off x="7193993" y="4534318"/>
              <a:ext cx="13874" cy="6924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7" name="직선 연결선 416">
              <a:extLst>
                <a:ext uri="{FF2B5EF4-FFF2-40B4-BE49-F238E27FC236}">
                  <a16:creationId xmlns:a16="http://schemas.microsoft.com/office/drawing/2014/main" id="{DBA57353-3D60-60E0-BBC6-2C2D5A883104}"/>
                </a:ext>
              </a:extLst>
            </p:cNvPr>
            <p:cNvCxnSpPr>
              <a:stCxn id="453" idx="5"/>
              <a:endCxn id="441" idx="1"/>
            </p:cNvCxnSpPr>
            <p:nvPr/>
          </p:nvCxnSpPr>
          <p:spPr>
            <a:xfrm>
              <a:off x="6262997" y="4329488"/>
              <a:ext cx="372247" cy="4633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418" name="그룹 417">
              <a:extLst>
                <a:ext uri="{FF2B5EF4-FFF2-40B4-BE49-F238E27FC236}">
                  <a16:creationId xmlns:a16="http://schemas.microsoft.com/office/drawing/2014/main" id="{D360C15D-D991-23CE-31C4-3C67122EB84C}"/>
                </a:ext>
              </a:extLst>
            </p:cNvPr>
            <p:cNvGrpSpPr/>
            <p:nvPr/>
          </p:nvGrpSpPr>
          <p:grpSpPr>
            <a:xfrm>
              <a:off x="6015082" y="4208494"/>
              <a:ext cx="399229" cy="300359"/>
              <a:chOff x="1711175" y="3620064"/>
              <a:chExt cx="356420" cy="258424"/>
            </a:xfrm>
          </p:grpSpPr>
          <p:sp>
            <p:nvSpPr>
              <p:cNvPr id="453" name="타원 452">
                <a:extLst>
                  <a:ext uri="{FF2B5EF4-FFF2-40B4-BE49-F238E27FC236}">
                    <a16:creationId xmlns:a16="http://schemas.microsoft.com/office/drawing/2014/main" id="{A08B6EE7-C253-535C-E8CC-CB489779744B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F7E1F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454" name="그룹 453">
                <a:extLst>
                  <a:ext uri="{FF2B5EF4-FFF2-40B4-BE49-F238E27FC236}">
                    <a16:creationId xmlns:a16="http://schemas.microsoft.com/office/drawing/2014/main" id="{182E2A80-60B8-6F61-E979-BCBE211A7F22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455" name="직사각형 454">
                  <a:extLst>
                    <a:ext uri="{FF2B5EF4-FFF2-40B4-BE49-F238E27FC236}">
                      <a16:creationId xmlns:a16="http://schemas.microsoft.com/office/drawing/2014/main" id="{27D741D3-4D09-898B-9C03-A1BFA3896523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6" name="직사각형 455">
                  <a:extLst>
                    <a:ext uri="{FF2B5EF4-FFF2-40B4-BE49-F238E27FC236}">
                      <a16:creationId xmlns:a16="http://schemas.microsoft.com/office/drawing/2014/main" id="{933CF751-6BFD-A040-8F58-D1AB8C05C108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7" name="직사각형 456">
                  <a:extLst>
                    <a:ext uri="{FF2B5EF4-FFF2-40B4-BE49-F238E27FC236}">
                      <a16:creationId xmlns:a16="http://schemas.microsoft.com/office/drawing/2014/main" id="{7A96C889-8700-3310-2DE2-D2D097ABE14D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8" name="직사각형 457">
                  <a:extLst>
                    <a:ext uri="{FF2B5EF4-FFF2-40B4-BE49-F238E27FC236}">
                      <a16:creationId xmlns:a16="http://schemas.microsoft.com/office/drawing/2014/main" id="{EB150256-0D0E-ADBA-6688-1A299DC51D3B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grpSp>
          <p:nvGrpSpPr>
            <p:cNvPr id="419" name="그룹 418">
              <a:extLst>
                <a:ext uri="{FF2B5EF4-FFF2-40B4-BE49-F238E27FC236}">
                  <a16:creationId xmlns:a16="http://schemas.microsoft.com/office/drawing/2014/main" id="{2D50C71A-D49D-FC73-EA90-A36E8F44916F}"/>
                </a:ext>
              </a:extLst>
            </p:cNvPr>
            <p:cNvGrpSpPr/>
            <p:nvPr/>
          </p:nvGrpSpPr>
          <p:grpSpPr>
            <a:xfrm>
              <a:off x="6994376" y="5226765"/>
              <a:ext cx="399229" cy="300359"/>
              <a:chOff x="1711175" y="3620064"/>
              <a:chExt cx="356420" cy="258424"/>
            </a:xfrm>
          </p:grpSpPr>
          <p:sp>
            <p:nvSpPr>
              <p:cNvPr id="447" name="타원 446">
                <a:extLst>
                  <a:ext uri="{FF2B5EF4-FFF2-40B4-BE49-F238E27FC236}">
                    <a16:creationId xmlns:a16="http://schemas.microsoft.com/office/drawing/2014/main" id="{63876BA6-5591-A059-F63F-3A88C5B8C1D2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9ECAE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448" name="그룹 447">
                <a:extLst>
                  <a:ext uri="{FF2B5EF4-FFF2-40B4-BE49-F238E27FC236}">
                    <a16:creationId xmlns:a16="http://schemas.microsoft.com/office/drawing/2014/main" id="{B15D627F-4A56-23F9-A371-329DE0CE99A9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449" name="직사각형 448">
                  <a:extLst>
                    <a:ext uri="{FF2B5EF4-FFF2-40B4-BE49-F238E27FC236}">
                      <a16:creationId xmlns:a16="http://schemas.microsoft.com/office/drawing/2014/main" id="{BBC6F715-16B8-0582-2352-2185C3FC319E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0" name="직사각형 449">
                  <a:extLst>
                    <a:ext uri="{FF2B5EF4-FFF2-40B4-BE49-F238E27FC236}">
                      <a16:creationId xmlns:a16="http://schemas.microsoft.com/office/drawing/2014/main" id="{0649A8A2-6CB4-8D43-000D-B619E3441BFA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1" name="직사각형 450">
                  <a:extLst>
                    <a:ext uri="{FF2B5EF4-FFF2-40B4-BE49-F238E27FC236}">
                      <a16:creationId xmlns:a16="http://schemas.microsoft.com/office/drawing/2014/main" id="{6D626CDD-F3DE-3975-BE4A-A36C9D47B7CD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2" name="직사각형 451">
                  <a:extLst>
                    <a:ext uri="{FF2B5EF4-FFF2-40B4-BE49-F238E27FC236}">
                      <a16:creationId xmlns:a16="http://schemas.microsoft.com/office/drawing/2014/main" id="{E9A67CCD-F473-A29C-AB31-C9188DB90676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grpSp>
          <p:nvGrpSpPr>
            <p:cNvPr id="420" name="그룹 419">
              <a:extLst>
                <a:ext uri="{FF2B5EF4-FFF2-40B4-BE49-F238E27FC236}">
                  <a16:creationId xmlns:a16="http://schemas.microsoft.com/office/drawing/2014/main" id="{8107E5C2-F8F3-ABD9-9FA2-925A4E960654}"/>
                </a:ext>
              </a:extLst>
            </p:cNvPr>
            <p:cNvGrpSpPr/>
            <p:nvPr/>
          </p:nvGrpSpPr>
          <p:grpSpPr>
            <a:xfrm>
              <a:off x="6483928" y="4772079"/>
              <a:ext cx="399229" cy="300359"/>
              <a:chOff x="1711175" y="3620064"/>
              <a:chExt cx="356420" cy="258424"/>
            </a:xfrm>
          </p:grpSpPr>
          <p:sp>
            <p:nvSpPr>
              <p:cNvPr id="441" name="타원 440">
                <a:extLst>
                  <a:ext uri="{FF2B5EF4-FFF2-40B4-BE49-F238E27FC236}">
                    <a16:creationId xmlns:a16="http://schemas.microsoft.com/office/drawing/2014/main" id="{D298EE54-7825-57BD-1DEB-A977CC9E6086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F7E1F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/>
              </a:p>
            </p:txBody>
          </p:sp>
          <p:grpSp>
            <p:nvGrpSpPr>
              <p:cNvPr id="442" name="그룹 441">
                <a:extLst>
                  <a:ext uri="{FF2B5EF4-FFF2-40B4-BE49-F238E27FC236}">
                    <a16:creationId xmlns:a16="http://schemas.microsoft.com/office/drawing/2014/main" id="{6FECE74D-1E4F-0D13-5786-3275FBFB446B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443" name="직사각형 442">
                  <a:extLst>
                    <a:ext uri="{FF2B5EF4-FFF2-40B4-BE49-F238E27FC236}">
                      <a16:creationId xmlns:a16="http://schemas.microsoft.com/office/drawing/2014/main" id="{E648A5E4-DF80-9FFD-1130-57E2A0934D4B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44" name="직사각형 443">
                  <a:extLst>
                    <a:ext uri="{FF2B5EF4-FFF2-40B4-BE49-F238E27FC236}">
                      <a16:creationId xmlns:a16="http://schemas.microsoft.com/office/drawing/2014/main" id="{B1FCAE21-A221-5DD7-FDB2-6B1A0714F921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45" name="직사각형 444">
                  <a:extLst>
                    <a:ext uri="{FF2B5EF4-FFF2-40B4-BE49-F238E27FC236}">
                      <a16:creationId xmlns:a16="http://schemas.microsoft.com/office/drawing/2014/main" id="{EAA81395-DCF6-6D20-8A51-FE9160D5348C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46" name="직사각형 445">
                  <a:extLst>
                    <a:ext uri="{FF2B5EF4-FFF2-40B4-BE49-F238E27FC236}">
                      <a16:creationId xmlns:a16="http://schemas.microsoft.com/office/drawing/2014/main" id="{78048D4A-47FB-8AE8-1F75-7BA89FB6ADD2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grpSp>
          <p:nvGrpSpPr>
            <p:cNvPr id="421" name="그룹 420">
              <a:extLst>
                <a:ext uri="{FF2B5EF4-FFF2-40B4-BE49-F238E27FC236}">
                  <a16:creationId xmlns:a16="http://schemas.microsoft.com/office/drawing/2014/main" id="{9C92476C-7546-FA27-A9FD-5167F45D3825}"/>
                </a:ext>
              </a:extLst>
            </p:cNvPr>
            <p:cNvGrpSpPr/>
            <p:nvPr/>
          </p:nvGrpSpPr>
          <p:grpSpPr>
            <a:xfrm>
              <a:off x="5883775" y="4978657"/>
              <a:ext cx="399229" cy="300359"/>
              <a:chOff x="1711175" y="3620064"/>
              <a:chExt cx="356420" cy="258424"/>
            </a:xfrm>
          </p:grpSpPr>
          <p:sp>
            <p:nvSpPr>
              <p:cNvPr id="435" name="타원 434">
                <a:extLst>
                  <a:ext uri="{FF2B5EF4-FFF2-40B4-BE49-F238E27FC236}">
                    <a16:creationId xmlns:a16="http://schemas.microsoft.com/office/drawing/2014/main" id="{73788338-E627-A165-7AAC-FD08E60FA0D2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9ECAE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436" name="그룹 435">
                <a:extLst>
                  <a:ext uri="{FF2B5EF4-FFF2-40B4-BE49-F238E27FC236}">
                    <a16:creationId xmlns:a16="http://schemas.microsoft.com/office/drawing/2014/main" id="{F11F0CD1-493F-DCCE-A0B4-D346F898D45A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437" name="직사각형 436">
                  <a:extLst>
                    <a:ext uri="{FF2B5EF4-FFF2-40B4-BE49-F238E27FC236}">
                      <a16:creationId xmlns:a16="http://schemas.microsoft.com/office/drawing/2014/main" id="{2B7C8A80-B6BB-AF51-2929-6C3638320303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38" name="직사각형 437">
                  <a:extLst>
                    <a:ext uri="{FF2B5EF4-FFF2-40B4-BE49-F238E27FC236}">
                      <a16:creationId xmlns:a16="http://schemas.microsoft.com/office/drawing/2014/main" id="{E474D148-CE68-0A2B-7068-AB5805E3833B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39" name="직사각형 438">
                  <a:extLst>
                    <a:ext uri="{FF2B5EF4-FFF2-40B4-BE49-F238E27FC236}">
                      <a16:creationId xmlns:a16="http://schemas.microsoft.com/office/drawing/2014/main" id="{07728E8A-3738-74E6-AF07-C5B77669C15D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40" name="직사각형 439">
                  <a:extLst>
                    <a:ext uri="{FF2B5EF4-FFF2-40B4-BE49-F238E27FC236}">
                      <a16:creationId xmlns:a16="http://schemas.microsoft.com/office/drawing/2014/main" id="{CC494ECF-ABF8-F4D0-AD9B-A0BFB514200B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grpFill/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grpSp>
          <p:nvGrpSpPr>
            <p:cNvPr id="422" name="그룹 421">
              <a:extLst>
                <a:ext uri="{FF2B5EF4-FFF2-40B4-BE49-F238E27FC236}">
                  <a16:creationId xmlns:a16="http://schemas.microsoft.com/office/drawing/2014/main" id="{6E8FBC14-17CB-0ACC-019E-3EDD32D51D76}"/>
                </a:ext>
              </a:extLst>
            </p:cNvPr>
            <p:cNvGrpSpPr/>
            <p:nvPr/>
          </p:nvGrpSpPr>
          <p:grpSpPr>
            <a:xfrm>
              <a:off x="7008250" y="4392565"/>
              <a:ext cx="399229" cy="300359"/>
              <a:chOff x="1711175" y="3620064"/>
              <a:chExt cx="356420" cy="258424"/>
            </a:xfrm>
          </p:grpSpPr>
          <p:sp>
            <p:nvSpPr>
              <p:cNvPr id="425" name="타원 424">
                <a:extLst>
                  <a:ext uri="{FF2B5EF4-FFF2-40B4-BE49-F238E27FC236}">
                    <a16:creationId xmlns:a16="http://schemas.microsoft.com/office/drawing/2014/main" id="{002A3FC7-6F03-CD51-4AAE-D4A989DEF2E8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FFC000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/>
              </a:p>
            </p:txBody>
          </p:sp>
          <p:grpSp>
            <p:nvGrpSpPr>
              <p:cNvPr id="426" name="그룹 425">
                <a:extLst>
                  <a:ext uri="{FF2B5EF4-FFF2-40B4-BE49-F238E27FC236}">
                    <a16:creationId xmlns:a16="http://schemas.microsoft.com/office/drawing/2014/main" id="{30DB5F25-902D-75D5-AF78-6F2B117DCAEB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427" name="직사각형 426">
                  <a:extLst>
                    <a:ext uri="{FF2B5EF4-FFF2-40B4-BE49-F238E27FC236}">
                      <a16:creationId xmlns:a16="http://schemas.microsoft.com/office/drawing/2014/main" id="{E1FE79A2-3B85-4161-7A2D-B8E1EF34C97F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28" name="직사각형 427">
                  <a:extLst>
                    <a:ext uri="{FF2B5EF4-FFF2-40B4-BE49-F238E27FC236}">
                      <a16:creationId xmlns:a16="http://schemas.microsoft.com/office/drawing/2014/main" id="{1851228D-E901-C75C-F9DD-746A2E2AE8F1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29" name="직사각형 428">
                  <a:extLst>
                    <a:ext uri="{FF2B5EF4-FFF2-40B4-BE49-F238E27FC236}">
                      <a16:creationId xmlns:a16="http://schemas.microsoft.com/office/drawing/2014/main" id="{41E7ECB9-ED76-DA4D-17D5-262EFEAA5D56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31" name="직사각형 430">
                  <a:extLst>
                    <a:ext uri="{FF2B5EF4-FFF2-40B4-BE49-F238E27FC236}">
                      <a16:creationId xmlns:a16="http://schemas.microsoft.com/office/drawing/2014/main" id="{A12D7238-1C87-6EF6-4310-84725FFCBAAE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  <p:cxnSp>
          <p:nvCxnSpPr>
            <p:cNvPr id="423" name="직선 연결선 422">
              <a:extLst>
                <a:ext uri="{FF2B5EF4-FFF2-40B4-BE49-F238E27FC236}">
                  <a16:creationId xmlns:a16="http://schemas.microsoft.com/office/drawing/2014/main" id="{5462DFD0-C988-53FD-AED3-AA31FA8BCD35}"/>
                </a:ext>
              </a:extLst>
            </p:cNvPr>
            <p:cNvCxnSpPr>
              <a:cxnSpLocks/>
              <a:stCxn id="435" idx="7"/>
              <a:endCxn id="441" idx="2"/>
            </p:cNvCxnSpPr>
            <p:nvPr/>
          </p:nvCxnSpPr>
          <p:spPr>
            <a:xfrm flipV="1">
              <a:off x="6131690" y="4842956"/>
              <a:ext cx="483548" cy="1564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24" name="직선 연결선 423">
              <a:extLst>
                <a:ext uri="{FF2B5EF4-FFF2-40B4-BE49-F238E27FC236}">
                  <a16:creationId xmlns:a16="http://schemas.microsoft.com/office/drawing/2014/main" id="{1C90738A-F68F-D771-B9AF-8EEA0D0AFF63}"/>
                </a:ext>
              </a:extLst>
            </p:cNvPr>
            <p:cNvCxnSpPr>
              <a:cxnSpLocks/>
              <a:stCxn id="453" idx="6"/>
              <a:endCxn id="425" idx="2"/>
            </p:cNvCxnSpPr>
            <p:nvPr/>
          </p:nvCxnSpPr>
          <p:spPr>
            <a:xfrm>
              <a:off x="6283004" y="4279370"/>
              <a:ext cx="856557" cy="184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59" name="사각형: 둥근 모서리 458">
              <a:extLst>
                <a:ext uri="{FF2B5EF4-FFF2-40B4-BE49-F238E27FC236}">
                  <a16:creationId xmlns:a16="http://schemas.microsoft.com/office/drawing/2014/main" id="{B74BFF77-B7FA-9557-B008-CF5D346E4299}"/>
                </a:ext>
              </a:extLst>
            </p:cNvPr>
            <p:cNvSpPr/>
            <p:nvPr/>
          </p:nvSpPr>
          <p:spPr>
            <a:xfrm>
              <a:off x="5669771" y="4054804"/>
              <a:ext cx="1951712" cy="1528906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0" name="사각형: 둥근 모서리 459">
                  <a:extLst>
                    <a:ext uri="{FF2B5EF4-FFF2-40B4-BE49-F238E27FC236}">
                      <a16:creationId xmlns:a16="http://schemas.microsoft.com/office/drawing/2014/main" id="{5C007557-5AB4-70EF-6094-60E046891B8B}"/>
                    </a:ext>
                  </a:extLst>
                </p:cNvPr>
                <p:cNvSpPr/>
                <p:nvPr/>
              </p:nvSpPr>
              <p:spPr>
                <a:xfrm>
                  <a:off x="6058714" y="3922184"/>
                  <a:ext cx="1129106" cy="261046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dk1"/>
                </a:lnRef>
                <a:fillRef idx="1001">
                  <a:schemeClr val="lt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𝑇</m:t>
                      </m:r>
                    </m:oMath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60" name="사각형: 둥근 모서리 459">
                  <a:extLst>
                    <a:ext uri="{FF2B5EF4-FFF2-40B4-BE49-F238E27FC236}">
                      <a16:creationId xmlns:a16="http://schemas.microsoft.com/office/drawing/2014/main" id="{5C007557-5AB4-70EF-6094-60E046891B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8714" y="3922184"/>
                  <a:ext cx="1129106" cy="261046"/>
                </a:xfrm>
                <a:prstGeom prst="roundRect">
                  <a:avLst/>
                </a:prstGeom>
                <a:blipFill>
                  <a:blip r:embed="rId6"/>
                  <a:stretch>
                    <a:fillRect t="-28889" b="-5333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1" name="직선 연결선 480">
              <a:extLst>
                <a:ext uri="{FF2B5EF4-FFF2-40B4-BE49-F238E27FC236}">
                  <a16:creationId xmlns:a16="http://schemas.microsoft.com/office/drawing/2014/main" id="{C5EFC4A0-D07B-1C8F-C58B-7FD1A821F8E5}"/>
                </a:ext>
              </a:extLst>
            </p:cNvPr>
            <p:cNvCxnSpPr>
              <a:cxnSpLocks/>
              <a:stCxn id="404" idx="6"/>
              <a:endCxn id="453" idx="2"/>
            </p:cNvCxnSpPr>
            <p:nvPr/>
          </p:nvCxnSpPr>
          <p:spPr>
            <a:xfrm>
              <a:off x="3261007" y="4279371"/>
              <a:ext cx="288538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6" name="직선 연결선 495">
              <a:extLst>
                <a:ext uri="{FF2B5EF4-FFF2-40B4-BE49-F238E27FC236}">
                  <a16:creationId xmlns:a16="http://schemas.microsoft.com/office/drawing/2014/main" id="{68E8CFC1-6CB9-21AC-5998-CA93D545C0FD}"/>
                </a:ext>
              </a:extLst>
            </p:cNvPr>
            <p:cNvCxnSpPr>
              <a:cxnSpLocks/>
              <a:stCxn id="392" idx="6"/>
              <a:endCxn id="441" idx="2"/>
            </p:cNvCxnSpPr>
            <p:nvPr/>
          </p:nvCxnSpPr>
          <p:spPr>
            <a:xfrm>
              <a:off x="3729853" y="4842956"/>
              <a:ext cx="288538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C2BCC7E6-794A-0C0E-7D1E-054A002F364E}"/>
                </a:ext>
              </a:extLst>
            </p:cNvPr>
            <p:cNvCxnSpPr>
              <a:cxnSpLocks/>
              <a:stCxn id="398" idx="6"/>
              <a:endCxn id="447" idx="2"/>
            </p:cNvCxnSpPr>
            <p:nvPr/>
          </p:nvCxnSpPr>
          <p:spPr>
            <a:xfrm>
              <a:off x="4240301" y="5297642"/>
              <a:ext cx="288538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9" name="그룹 368">
              <a:extLst>
                <a:ext uri="{FF2B5EF4-FFF2-40B4-BE49-F238E27FC236}">
                  <a16:creationId xmlns:a16="http://schemas.microsoft.com/office/drawing/2014/main" id="{5E0B549F-5181-67EE-78E5-3FE7F9DE4DF6}"/>
                </a:ext>
              </a:extLst>
            </p:cNvPr>
            <p:cNvGrpSpPr/>
            <p:nvPr/>
          </p:nvGrpSpPr>
          <p:grpSpPr>
            <a:xfrm>
              <a:off x="3461931" y="4772079"/>
              <a:ext cx="399229" cy="300359"/>
              <a:chOff x="1711175" y="3620064"/>
              <a:chExt cx="356420" cy="258424"/>
            </a:xfrm>
          </p:grpSpPr>
          <p:sp>
            <p:nvSpPr>
              <p:cNvPr id="392" name="타원 391">
                <a:extLst>
                  <a:ext uri="{FF2B5EF4-FFF2-40B4-BE49-F238E27FC236}">
                    <a16:creationId xmlns:a16="http://schemas.microsoft.com/office/drawing/2014/main" id="{04BAD1BF-E0C4-4E58-25EC-7E6BD1DDB583}"/>
                  </a:ext>
                </a:extLst>
              </p:cNvPr>
              <p:cNvSpPr/>
              <p:nvPr/>
            </p:nvSpPr>
            <p:spPr>
              <a:xfrm>
                <a:off x="1828405" y="3620064"/>
                <a:ext cx="121963" cy="121962"/>
              </a:xfrm>
              <a:prstGeom prst="ellipse">
                <a:avLst/>
              </a:prstGeom>
              <a:solidFill>
                <a:srgbClr val="F7E1F6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 dirty="0"/>
              </a:p>
            </p:txBody>
          </p:sp>
          <p:grpSp>
            <p:nvGrpSpPr>
              <p:cNvPr id="393" name="그룹 392">
                <a:extLst>
                  <a:ext uri="{FF2B5EF4-FFF2-40B4-BE49-F238E27FC236}">
                    <a16:creationId xmlns:a16="http://schemas.microsoft.com/office/drawing/2014/main" id="{585A98E7-125D-86E2-6439-504852B8E811}"/>
                  </a:ext>
                </a:extLst>
              </p:cNvPr>
              <p:cNvGrpSpPr/>
              <p:nvPr/>
            </p:nvGrpSpPr>
            <p:grpSpPr>
              <a:xfrm>
                <a:off x="1711175" y="3788578"/>
                <a:ext cx="356420" cy="89910"/>
                <a:chOff x="7440411" y="876046"/>
                <a:chExt cx="218795" cy="55193"/>
              </a:xfrm>
              <a:solidFill>
                <a:srgbClr val="9ECAE1"/>
              </a:solidFill>
            </p:grpSpPr>
            <p:sp>
              <p:nvSpPr>
                <p:cNvPr id="394" name="직사각형 393">
                  <a:extLst>
                    <a:ext uri="{FF2B5EF4-FFF2-40B4-BE49-F238E27FC236}">
                      <a16:creationId xmlns:a16="http://schemas.microsoft.com/office/drawing/2014/main" id="{FAA45CF8-33D0-93BE-921F-9B21876D7C22}"/>
                    </a:ext>
                  </a:extLst>
                </p:cNvPr>
                <p:cNvSpPr/>
                <p:nvPr/>
              </p:nvSpPr>
              <p:spPr>
                <a:xfrm>
                  <a:off x="7440411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95" name="직사각형 394">
                  <a:extLst>
                    <a:ext uri="{FF2B5EF4-FFF2-40B4-BE49-F238E27FC236}">
                      <a16:creationId xmlns:a16="http://schemas.microsoft.com/office/drawing/2014/main" id="{2AF27182-8BF1-BE8D-16E1-3391F1DA85DE}"/>
                    </a:ext>
                  </a:extLst>
                </p:cNvPr>
                <p:cNvSpPr/>
                <p:nvPr/>
              </p:nvSpPr>
              <p:spPr>
                <a:xfrm>
                  <a:off x="7495523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96" name="직사각형 395">
                  <a:extLst>
                    <a:ext uri="{FF2B5EF4-FFF2-40B4-BE49-F238E27FC236}">
                      <a16:creationId xmlns:a16="http://schemas.microsoft.com/office/drawing/2014/main" id="{99FA68AE-C2AF-CAB9-96D7-24FF64411BA7}"/>
                    </a:ext>
                  </a:extLst>
                </p:cNvPr>
                <p:cNvSpPr/>
                <p:nvPr/>
              </p:nvSpPr>
              <p:spPr>
                <a:xfrm>
                  <a:off x="7550635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97" name="직사각형 396">
                  <a:extLst>
                    <a:ext uri="{FF2B5EF4-FFF2-40B4-BE49-F238E27FC236}">
                      <a16:creationId xmlns:a16="http://schemas.microsoft.com/office/drawing/2014/main" id="{1D8E6A14-FB64-62AC-B428-942D886E78AB}"/>
                    </a:ext>
                  </a:extLst>
                </p:cNvPr>
                <p:cNvSpPr/>
                <p:nvPr/>
              </p:nvSpPr>
              <p:spPr>
                <a:xfrm>
                  <a:off x="7604094" y="876046"/>
                  <a:ext cx="55112" cy="55193"/>
                </a:xfrm>
                <a:prstGeom prst="rect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n w="31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25312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3FEA-A74F-F62E-9E68-DC9A82D21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그림 171">
            <a:extLst>
              <a:ext uri="{FF2B5EF4-FFF2-40B4-BE49-F238E27FC236}">
                <a16:creationId xmlns:a16="http://schemas.microsoft.com/office/drawing/2014/main" id="{211F904A-A7C7-2A2D-BD85-40B19D8FA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3417" y="2624953"/>
            <a:ext cx="3143785" cy="408844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66D62C-0C45-B14E-0239-D9E21240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2D4110-BD67-18FA-2BA6-0D5796CF5FC4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814EE-FA4A-FDA7-AB2D-0221A5745E13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92233355-53BB-17A3-FD18-18B7CDE75B0B}"/>
                  </a:ext>
                </a:extLst>
              </p:cNvPr>
              <p:cNvSpPr txBox="1"/>
              <p:nvPr/>
            </p:nvSpPr>
            <p:spPr>
              <a:xfrm>
                <a:off x="791187" y="1335884"/>
                <a:ext cx="10369550" cy="1289071"/>
              </a:xfrm>
              <a:prstGeom prst="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285750" indent="-285750" algn="just" defTabSz="914400" rtl="0" eaLnBrk="1" latinLnBrk="1" hangingPunct="1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600" kern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D0D0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 Method: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DDIM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ko-KR" sz="18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Faster &amp; High-quality sampling </a:t>
                </a:r>
                <a:r>
                  <a:rPr lang="en-US" altLang="ko-KR" sz="18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with fewer diffusion steps)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Denoising network: Based on CSDI architecture +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modifications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Loss function: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𝑛𝑜𝑖𝑠𝑒</m:t>
                        </m:r>
                      </m:sub>
                    </m:sSub>
                    <m:r>
                      <a:rPr lang="en-US" altLang="ko-KR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0.001</m:t>
                    </m:r>
                    <m:sSub>
                      <m:sSubPr>
                        <m:ctrlPr>
                          <a:rPr lang="en-US" altLang="ko-KR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ko-KR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𝑵𝑳𝑳</m:t>
                        </m:r>
                      </m:sub>
                    </m:sSub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(uncertainty-aware)</a:t>
                </a:r>
              </a:p>
            </p:txBody>
          </p:sp>
        </mc:Choice>
        <mc:Fallback xmlns="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92233355-53BB-17A3-FD18-18B7CDE75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87" y="1335884"/>
                <a:ext cx="10369550" cy="12890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>
            <a:extLst>
              <a:ext uri="{FF2B5EF4-FFF2-40B4-BE49-F238E27FC236}">
                <a16:creationId xmlns:a16="http://schemas.microsoft.com/office/drawing/2014/main" id="{067B9C00-A789-74FD-45AB-C4DC42DBB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4267" y="2726266"/>
            <a:ext cx="3077358" cy="4004476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7E12B539-FC9D-D25C-D82F-1C83D4C8CACF}"/>
              </a:ext>
            </a:extLst>
          </p:cNvPr>
          <p:cNvSpPr/>
          <p:nvPr/>
        </p:nvSpPr>
        <p:spPr>
          <a:xfrm>
            <a:off x="4644442" y="3867811"/>
            <a:ext cx="2663043" cy="1560004"/>
          </a:xfrm>
          <a:prstGeom prst="rightArrow">
            <a:avLst>
              <a:gd name="adj1" fmla="val 60219"/>
              <a:gd name="adj2" fmla="val 3046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ea typeface="에스코어 드림 4 Regular"/>
                <a:cs typeface="Times New Roman" panose="02020603050405020304" pitchFamily="18" charset="0"/>
              </a:rPr>
              <a:t>High Efficiency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ea typeface="에스코어 드림 4 Regular"/>
                <a:cs typeface="Times New Roman" panose="02020603050405020304" pitchFamily="18" charset="0"/>
              </a:rPr>
              <a:t>+</a:t>
            </a:r>
          </a:p>
          <a:p>
            <a:pPr algn="ctr">
              <a:defRPr/>
            </a:pP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ea typeface="에스코어 드림 4 Regular"/>
                <a:cs typeface="Times New Roman" panose="02020603050405020304" pitchFamily="18" charset="0"/>
              </a:rPr>
              <a:t>Better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946732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00909-6592-17EC-D831-39F2C41B9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21748-2C40-C539-5C4D-DD23313B8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EDFE3D-7BD8-9B0E-35CC-76A5AE4D26AF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83E09A-E013-A04A-3F59-325C10A65E13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setting</a:t>
            </a:r>
          </a:p>
        </p:txBody>
      </p:sp>
      <p:sp>
        <p:nvSpPr>
          <p:cNvPr id="145" name="TextBox 4">
            <a:extLst>
              <a:ext uri="{FF2B5EF4-FFF2-40B4-BE49-F238E27FC236}">
                <a16:creationId xmlns:a16="http://schemas.microsoft.com/office/drawing/2014/main" id="{A514125F-FBF2-97F7-D192-689DAAAED72B}"/>
              </a:ext>
            </a:extLst>
          </p:cNvPr>
          <p:cNvSpPr txBox="1"/>
          <p:nvPr/>
        </p:nvSpPr>
        <p:spPr>
          <a:xfrm>
            <a:off x="791187" y="1335884"/>
            <a:ext cx="10369550" cy="1704569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football matches German Bundesliga’s League Div. 1 &amp; 2 in 2022/23 season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Extracted 8s sequences </a:t>
            </a:r>
            <a:r>
              <a:rPr lang="ko-KR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☞ </a:t>
            </a: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4s (Past) + 4s (Future)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Randomly sample augmented with flip </a:t>
            </a:r>
            <a:r>
              <a:rPr lang="ko-KR" alt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☞ </a:t>
            </a: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21,887 samples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26986D9-DC7E-FAD9-1806-47C033230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3533471"/>
                  </p:ext>
                </p:extLst>
              </p:nvPr>
            </p:nvGraphicFramePr>
            <p:xfrm>
              <a:off x="2607764" y="3440561"/>
              <a:ext cx="6976477" cy="25049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56918">
                      <a:extLst>
                        <a:ext uri="{9D8B030D-6E8A-4147-A177-3AD203B41FA5}">
                          <a16:colId xmlns:a16="http://schemas.microsoft.com/office/drawing/2014/main" val="2910505471"/>
                        </a:ext>
                      </a:extLst>
                    </a:gridCol>
                    <a:gridCol w="1539853">
                      <a:extLst>
                        <a:ext uri="{9D8B030D-6E8A-4147-A177-3AD203B41FA5}">
                          <a16:colId xmlns:a16="http://schemas.microsoft.com/office/drawing/2014/main" val="2876526421"/>
                        </a:ext>
                      </a:extLst>
                    </a:gridCol>
                    <a:gridCol w="1539853">
                      <a:extLst>
                        <a:ext uri="{9D8B030D-6E8A-4147-A177-3AD203B41FA5}">
                          <a16:colId xmlns:a16="http://schemas.microsoft.com/office/drawing/2014/main" val="2077977801"/>
                        </a:ext>
                      </a:extLst>
                    </a:gridCol>
                    <a:gridCol w="1539853">
                      <a:extLst>
                        <a:ext uri="{9D8B030D-6E8A-4147-A177-3AD203B41FA5}">
                          <a16:colId xmlns:a16="http://schemas.microsoft.com/office/drawing/2014/main" val="1211552963"/>
                        </a:ext>
                      </a:extLst>
                    </a:gridCol>
                  </a:tblGrid>
                  <a:tr h="3419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Match-ID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800" b="1" smtClean="0">
                                        <a:latin typeface="Cambria Math" panose="02040503050406030204" pitchFamily="18" charset="0"/>
                                      </a:rPr>
                                      <m:t>𝒇𝒓𝒂𝒎𝒆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b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ko-KR" sz="1800" b="1" smtClean="0">
                                        <a:latin typeface="Cambria Math" panose="02040503050406030204" pitchFamily="18" charset="0"/>
                                      </a:rPr>
                                      <m:t>𝒔𝒂𝒎𝒑𝒍𝒆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Used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1492591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137,214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2,297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9378499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142,536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2,468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2942378044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146,211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3,056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4147163661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142,345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2,462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1531415284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145,967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2,203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Validation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2296504410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146,810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2,203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1460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026986D9-DC7E-FAD9-1806-47C033230F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93533471"/>
                  </p:ext>
                </p:extLst>
              </p:nvPr>
            </p:nvGraphicFramePr>
            <p:xfrm>
              <a:off x="2607764" y="3440561"/>
              <a:ext cx="6976477" cy="25049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56918">
                      <a:extLst>
                        <a:ext uri="{9D8B030D-6E8A-4147-A177-3AD203B41FA5}">
                          <a16:colId xmlns:a16="http://schemas.microsoft.com/office/drawing/2014/main" val="2910505471"/>
                        </a:ext>
                      </a:extLst>
                    </a:gridCol>
                    <a:gridCol w="1539853">
                      <a:extLst>
                        <a:ext uri="{9D8B030D-6E8A-4147-A177-3AD203B41FA5}">
                          <a16:colId xmlns:a16="http://schemas.microsoft.com/office/drawing/2014/main" val="2876526421"/>
                        </a:ext>
                      </a:extLst>
                    </a:gridCol>
                    <a:gridCol w="1539853">
                      <a:extLst>
                        <a:ext uri="{9D8B030D-6E8A-4147-A177-3AD203B41FA5}">
                          <a16:colId xmlns:a16="http://schemas.microsoft.com/office/drawing/2014/main" val="2077977801"/>
                        </a:ext>
                      </a:extLst>
                    </a:gridCol>
                    <a:gridCol w="1539853">
                      <a:extLst>
                        <a:ext uri="{9D8B030D-6E8A-4147-A177-3AD203B41FA5}">
                          <a16:colId xmlns:a16="http://schemas.microsoft.com/office/drawing/2014/main" val="1211552963"/>
                        </a:ext>
                      </a:extLst>
                    </a:gridCol>
                  </a:tblGrid>
                  <a:tr h="38011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Match-ID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52964" t="-9524" r="-200395" b="-5793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52964" t="-9524" r="-100395" b="-5793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Used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1492591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137,214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2,297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9378499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142,536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2,468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2942378044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146,211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3,056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4147163661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142,345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2,462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Train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1531415284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145,967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2,203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Validation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2296504410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DFL-MAT-J03WOH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146,810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2,203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Test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1460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486D74-C2E1-D782-8ECB-1A8937785351}"/>
              </a:ext>
            </a:extLst>
          </p:cNvPr>
          <p:cNvSpPr txBox="1"/>
          <p:nvPr/>
        </p:nvSpPr>
        <p:spPr>
          <a:xfrm>
            <a:off x="5218197" y="6093992"/>
            <a:ext cx="175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1837408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89389-6707-2A4A-6E2A-6C7864DC3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4D5220-7E0F-DAD4-EE7C-93A8FBDC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05C17E-8CC5-C4B3-C69C-CCA0DD3CDAEB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5D4BB0BF-787B-3E1E-3516-0028EBF5266A}"/>
                  </a:ext>
                </a:extLst>
              </p:cNvPr>
              <p:cNvSpPr txBox="1"/>
              <p:nvPr/>
            </p:nvSpPr>
            <p:spPr>
              <a:xfrm>
                <a:off x="791187" y="1528866"/>
                <a:ext cx="10369550" cy="4200381"/>
              </a:xfrm>
              <a:prstGeom prst="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285750" indent="-285750" algn="just" defTabSz="914400" rtl="0" eaLnBrk="1" latinLnBrk="1" hangingPunct="1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600" kern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D0D0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Baselines</a:t>
                </a:r>
              </a:p>
              <a:p>
                <a:pPr marL="742950" lvl="1" indent="-285750" algn="just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Sequence Models: Vanilla-LSTM, Transformer</a:t>
                </a:r>
              </a:p>
              <a:p>
                <a:pPr marL="742950" lvl="1" indent="-285750" algn="just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Social Models: Social-LSTM, Social-GAN, Social-STGCNN</a:t>
                </a:r>
              </a:p>
              <a:p>
                <a:pPr marL="742950" lvl="1" indent="-285750" algn="just">
                  <a:lnSpc>
                    <a:spcPct val="150000"/>
                  </a:lnSpc>
                  <a:buFontTx/>
                  <a:buChar char="-"/>
                </a:pPr>
                <a:endParaRPr lang="en-US" altLang="ko-KR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Metrics</a:t>
                </a:r>
              </a:p>
              <a:p>
                <a:pPr marL="742950" lvl="1" indent="-285750" algn="just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ADE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(Average Displacement Error),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b="1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FDE</m:t>
                    </m:r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(Final Displacement Error)</a:t>
                </a:r>
              </a:p>
              <a:p>
                <a:pPr marL="742950" lvl="1" indent="-285750" algn="just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ko-KR" b="1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Fr</m:t>
                    </m:r>
                    <m:r>
                      <m:rPr>
                        <m:nor/>
                      </m:rPr>
                      <a:rPr lang="en-US" altLang="ko-KR" b="1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é</m:t>
                    </m:r>
                    <m:r>
                      <m:rPr>
                        <m:nor/>
                      </m:rPr>
                      <a:rPr lang="en-US" altLang="ko-KR" b="1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chet</m:t>
                    </m:r>
                    <m:r>
                      <m:rPr>
                        <m:nor/>
                      </m:rPr>
                      <a:rPr lang="en-US" altLang="ko-KR" b="1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ko-KR" b="1" dirty="0">
                        <a:solidFill>
                          <a:prstClr val="black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distance</m:t>
                    </m:r>
                  </m:oMath>
                </a14:m>
                <a:r>
                  <a:rPr lang="en-US" altLang="ko-KR" i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(trajectory shape similarity)</a:t>
                </a:r>
                <a:endParaRPr lang="en-US" altLang="ko-KR" i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Tx/>
                  <a:buChar char="-"/>
                </a:pPr>
                <a:r>
                  <a:rPr lang="en-US" altLang="ko-KR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</a:t>
                </a:r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(difference in movement direction)</a:t>
                </a:r>
              </a:p>
              <a:p>
                <a:pPr marL="742950" lvl="1" indent="-285750" algn="just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stochastic models, we use the Best-of-K method 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☞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minADE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minFDE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𝐹𝑟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é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𝑐h𝑒𝑡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minDE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sub>
                    </m:sSub>
                  </m:oMath>
                </a14:m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as the final metrics</a:t>
                </a:r>
              </a:p>
            </p:txBody>
          </p:sp>
        </mc:Choice>
        <mc:Fallback xmlns="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5D4BB0BF-787B-3E1E-3516-0028EBF52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87" y="1528866"/>
                <a:ext cx="10369550" cy="4200381"/>
              </a:xfrm>
              <a:prstGeom prst="rect">
                <a:avLst/>
              </a:prstGeom>
              <a:blipFill>
                <a:blip r:embed="rId3"/>
                <a:stretch>
                  <a:fillRect b="-1158"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8A277E4-B6CB-A14E-CDF5-945F0BA0A252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setting</a:t>
            </a:r>
          </a:p>
        </p:txBody>
      </p:sp>
    </p:spTree>
    <p:extLst>
      <p:ext uri="{BB962C8B-B14F-4D97-AF65-F5344CB8AC3E}">
        <p14:creationId xmlns:p14="http://schemas.microsoft.com/office/powerpoint/2010/main" val="416196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4272-95DB-0F01-EA73-A6B7960A7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94CE70-B1BF-582C-9BD6-86DAD82BB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73CC3F-E77E-9222-FF32-9603C65F285D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7670CF-A97A-23E4-698B-35761E823707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F50E7140-7853-5ADF-C8B0-B15277DF880E}"/>
              </a:ext>
            </a:extLst>
          </p:cNvPr>
          <p:cNvSpPr txBox="1"/>
          <p:nvPr/>
        </p:nvSpPr>
        <p:spPr>
          <a:xfrm>
            <a:off x="791187" y="1397437"/>
            <a:ext cx="10562613" cy="1707390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Player movement prediction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key to tactical decision-making in football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Especially when planning offensive strategies, anticipating </a:t>
            </a: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defenders’ future movements becomes critical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trajectory models: Designed for pedestrian, vehicle scenarios</a:t>
            </a:r>
          </a:p>
          <a:p>
            <a:pPr marL="628650" lvl="2">
              <a:lnSpc>
                <a:spcPct val="150000"/>
              </a:lnSpc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 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 to capture tactical multi-agent dynamics in football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7E1627-300D-B099-F093-2CB0C1FA50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93" r="13201"/>
          <a:stretch>
            <a:fillRect/>
          </a:stretch>
        </p:blipFill>
        <p:spPr>
          <a:xfrm>
            <a:off x="791188" y="3548376"/>
            <a:ext cx="4280687" cy="312131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83D87B8-6CD6-5E0A-A645-1DA9D13B26A5}"/>
              </a:ext>
            </a:extLst>
          </p:cNvPr>
          <p:cNvSpPr/>
          <p:nvPr/>
        </p:nvSpPr>
        <p:spPr>
          <a:xfrm>
            <a:off x="1838248" y="4531954"/>
            <a:ext cx="806017" cy="258533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8366AFE-F64E-FD8D-2558-3EC77305075A}"/>
              </a:ext>
            </a:extLst>
          </p:cNvPr>
          <p:cNvCxnSpPr>
            <a:cxnSpLocks/>
            <a:stCxn id="7" idx="5"/>
          </p:cNvCxnSpPr>
          <p:nvPr/>
        </p:nvCxnSpPr>
        <p:spPr>
          <a:xfrm rot="16200000" flipH="1">
            <a:off x="3537888" y="3740961"/>
            <a:ext cx="233904" cy="2257230"/>
          </a:xfrm>
          <a:prstGeom prst="curvedConnector2">
            <a:avLst/>
          </a:prstGeom>
          <a:ln w="38100">
            <a:solidFill>
              <a:srgbClr val="00FFFF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타원 30">
            <a:extLst>
              <a:ext uri="{FF2B5EF4-FFF2-40B4-BE49-F238E27FC236}">
                <a16:creationId xmlns:a16="http://schemas.microsoft.com/office/drawing/2014/main" id="{D53E2C65-895E-C981-B598-DEF83533388A}"/>
              </a:ext>
            </a:extLst>
          </p:cNvPr>
          <p:cNvSpPr/>
          <p:nvPr/>
        </p:nvSpPr>
        <p:spPr>
          <a:xfrm>
            <a:off x="1180817" y="4439756"/>
            <a:ext cx="687724" cy="1843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8">
            <a:extLst>
              <a:ext uri="{FF2B5EF4-FFF2-40B4-BE49-F238E27FC236}">
                <a16:creationId xmlns:a16="http://schemas.microsoft.com/office/drawing/2014/main" id="{23260FBF-D431-50BE-D65D-E312E80509F9}"/>
              </a:ext>
            </a:extLst>
          </p:cNvPr>
          <p:cNvCxnSpPr>
            <a:cxnSpLocks/>
            <a:stCxn id="31" idx="7"/>
          </p:cNvCxnSpPr>
          <p:nvPr/>
        </p:nvCxnSpPr>
        <p:spPr>
          <a:xfrm rot="5400000" flipH="1" flipV="1">
            <a:off x="2971300" y="2818268"/>
            <a:ext cx="445016" cy="2851964"/>
          </a:xfrm>
          <a:prstGeom prst="curvedConnector2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말풍선: 모서리가 둥근 사각형 34">
            <a:extLst>
              <a:ext uri="{FF2B5EF4-FFF2-40B4-BE49-F238E27FC236}">
                <a16:creationId xmlns:a16="http://schemas.microsoft.com/office/drawing/2014/main" id="{31527C31-0AF8-7BF7-8EDD-9F1996A72A70}"/>
              </a:ext>
            </a:extLst>
          </p:cNvPr>
          <p:cNvSpPr/>
          <p:nvPr/>
        </p:nvSpPr>
        <p:spPr>
          <a:xfrm>
            <a:off x="2845179" y="4250670"/>
            <a:ext cx="1884350" cy="501953"/>
          </a:xfrm>
          <a:prstGeom prst="wedgeRoundRectCallout">
            <a:avLst>
              <a:gd name="adj1" fmla="val 34488"/>
              <a:gd name="adj2" fmla="val -9230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Attacker’s decision (Dribble)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6C554A5C-E818-4F5B-2960-076FB6668B92}"/>
              </a:ext>
            </a:extLst>
          </p:cNvPr>
          <p:cNvSpPr/>
          <p:nvPr/>
        </p:nvSpPr>
        <p:spPr>
          <a:xfrm>
            <a:off x="5240922" y="4588148"/>
            <a:ext cx="1707276" cy="1041768"/>
          </a:xfrm>
          <a:prstGeom prst="rightArrow">
            <a:avLst>
              <a:gd name="adj1" fmla="val 60219"/>
              <a:gd name="adj2" fmla="val 3046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ea typeface="에스코어 드림 4 Regular"/>
                <a:cs typeface="Times New Roman" panose="02020603050405020304" pitchFamily="18" charset="0"/>
              </a:rPr>
              <a:t>Post-game Feedback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4C44399-0C58-A94C-DD85-8B3C427661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93" r="13201"/>
          <a:stretch>
            <a:fillRect/>
          </a:stretch>
        </p:blipFill>
        <p:spPr>
          <a:xfrm>
            <a:off x="7120130" y="3548376"/>
            <a:ext cx="4280687" cy="3121312"/>
          </a:xfrm>
          <a:prstGeom prst="rect">
            <a:avLst/>
          </a:prstGeom>
        </p:spPr>
      </p:pic>
      <p:sp>
        <p:nvSpPr>
          <p:cNvPr id="43" name="타원 42">
            <a:extLst>
              <a:ext uri="{FF2B5EF4-FFF2-40B4-BE49-F238E27FC236}">
                <a16:creationId xmlns:a16="http://schemas.microsoft.com/office/drawing/2014/main" id="{9549CDB1-9B22-9680-5AC6-E7126AD7C6BD}"/>
              </a:ext>
            </a:extLst>
          </p:cNvPr>
          <p:cNvSpPr/>
          <p:nvPr/>
        </p:nvSpPr>
        <p:spPr>
          <a:xfrm>
            <a:off x="8167189" y="4531954"/>
            <a:ext cx="806017" cy="258533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8">
            <a:extLst>
              <a:ext uri="{FF2B5EF4-FFF2-40B4-BE49-F238E27FC236}">
                <a16:creationId xmlns:a16="http://schemas.microsoft.com/office/drawing/2014/main" id="{CDEE5DB3-D6DE-A90F-415D-7437FBBA07D3}"/>
              </a:ext>
            </a:extLst>
          </p:cNvPr>
          <p:cNvCxnSpPr>
            <a:cxnSpLocks/>
            <a:stCxn id="43" idx="5"/>
          </p:cNvCxnSpPr>
          <p:nvPr/>
        </p:nvCxnSpPr>
        <p:spPr>
          <a:xfrm rot="16200000" flipH="1">
            <a:off x="9882375" y="3725415"/>
            <a:ext cx="233904" cy="2288322"/>
          </a:xfrm>
          <a:prstGeom prst="curvedConnector2">
            <a:avLst/>
          </a:prstGeom>
          <a:ln w="38100">
            <a:solidFill>
              <a:srgbClr val="00FFFF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9E37EBD7-57D5-3613-F6F7-05E8899DDE59}"/>
              </a:ext>
            </a:extLst>
          </p:cNvPr>
          <p:cNvSpPr/>
          <p:nvPr/>
        </p:nvSpPr>
        <p:spPr>
          <a:xfrm>
            <a:off x="7509758" y="4439756"/>
            <a:ext cx="687724" cy="1843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8">
            <a:extLst>
              <a:ext uri="{FF2B5EF4-FFF2-40B4-BE49-F238E27FC236}">
                <a16:creationId xmlns:a16="http://schemas.microsoft.com/office/drawing/2014/main" id="{D45E7AB7-0153-1005-D06F-1250BA835736}"/>
              </a:ext>
            </a:extLst>
          </p:cNvPr>
          <p:cNvCxnSpPr>
            <a:cxnSpLocks/>
            <a:stCxn id="46" idx="4"/>
          </p:cNvCxnSpPr>
          <p:nvPr/>
        </p:nvCxnSpPr>
        <p:spPr>
          <a:xfrm rot="16200000" flipH="1">
            <a:off x="8761649" y="3716123"/>
            <a:ext cx="530982" cy="2347041"/>
          </a:xfrm>
          <a:prstGeom prst="curvedConnector2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말풍선: 모서리가 둥근 사각형 47">
            <a:extLst>
              <a:ext uri="{FF2B5EF4-FFF2-40B4-BE49-F238E27FC236}">
                <a16:creationId xmlns:a16="http://schemas.microsoft.com/office/drawing/2014/main" id="{0516CDA8-8784-51CB-DE73-77EADCE45FDF}"/>
              </a:ext>
            </a:extLst>
          </p:cNvPr>
          <p:cNvSpPr/>
          <p:nvPr/>
        </p:nvSpPr>
        <p:spPr>
          <a:xfrm>
            <a:off x="7853621" y="5368827"/>
            <a:ext cx="1929311" cy="497433"/>
          </a:xfrm>
          <a:prstGeom prst="wedgeRoundRectCallout">
            <a:avLst>
              <a:gd name="adj1" fmla="val 16608"/>
              <a:gd name="adj2" fmla="val -100842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Revised decision (Dribble)</a:t>
            </a:r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85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1D63D-4F91-7CD2-2D2D-C865529B3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6C0D7A-0C3D-B0D8-9450-E7C3B5E9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1C6F5-14F7-C8F5-B70E-A59E32672A7B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F89B9-FFF7-ABBA-3135-8DBC81D58399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7526598E-CA67-04A8-26D2-4DD93CAA01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9973455"/>
                  </p:ext>
                </p:extLst>
              </p:nvPr>
            </p:nvGraphicFramePr>
            <p:xfrm>
              <a:off x="898216" y="1825771"/>
              <a:ext cx="10276883" cy="24789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95243">
                      <a:extLst>
                        <a:ext uri="{9D8B030D-6E8A-4147-A177-3AD203B41FA5}">
                          <a16:colId xmlns:a16="http://schemas.microsoft.com/office/drawing/2014/main" val="2910505471"/>
                        </a:ext>
                      </a:extLst>
                    </a:gridCol>
                    <a:gridCol w="1970410">
                      <a:extLst>
                        <a:ext uri="{9D8B030D-6E8A-4147-A177-3AD203B41FA5}">
                          <a16:colId xmlns:a16="http://schemas.microsoft.com/office/drawing/2014/main" val="2876526421"/>
                        </a:ext>
                      </a:extLst>
                    </a:gridCol>
                    <a:gridCol w="1970410">
                      <a:extLst>
                        <a:ext uri="{9D8B030D-6E8A-4147-A177-3AD203B41FA5}">
                          <a16:colId xmlns:a16="http://schemas.microsoft.com/office/drawing/2014/main" val="2077977801"/>
                        </a:ext>
                      </a:extLst>
                    </a:gridCol>
                    <a:gridCol w="1970410">
                      <a:extLst>
                        <a:ext uri="{9D8B030D-6E8A-4147-A177-3AD203B41FA5}">
                          <a16:colId xmlns:a16="http://schemas.microsoft.com/office/drawing/2014/main" val="2420560943"/>
                        </a:ext>
                      </a:extLst>
                    </a:gridCol>
                    <a:gridCol w="1970410">
                      <a:extLst>
                        <a:ext uri="{9D8B030D-6E8A-4147-A177-3AD203B41FA5}">
                          <a16:colId xmlns:a16="http://schemas.microsoft.com/office/drawing/2014/main" val="1211552963"/>
                        </a:ext>
                      </a:extLst>
                    </a:gridCol>
                  </a:tblGrid>
                  <a:tr h="341956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sz="1800" b="1" i="0" smtClean="0">
                                  <a:latin typeface="Cambria Math" panose="02040503050406030204" pitchFamily="18" charset="0"/>
                                </a:rPr>
                                <m:t>𝐀𝐃𝐄</m:t>
                              </m:r>
                            </m:oMath>
                          </a14:m>
                          <a:r>
                            <a:rPr lang="ko-KR" altLang="en-US" sz="1800" b="1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↓</a:t>
                          </a: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ko-KR" sz="1800" b="1" i="1" smtClean="0">
                                  <a:latin typeface="Cambria Math" panose="02040503050406030204" pitchFamily="18" charset="0"/>
                                </a:rPr>
                                <m:t>𝐅</m:t>
                              </m:r>
                              <m:r>
                                <a:rPr lang="en-US" altLang="ko-KR" sz="1800" b="1" i="0" smtClean="0">
                                  <a:latin typeface="Cambria Math" panose="02040503050406030204" pitchFamily="18" charset="0"/>
                                </a:rPr>
                                <m:t>𝐃𝐄</m:t>
                              </m:r>
                            </m:oMath>
                          </a14:m>
                          <a:r>
                            <a:rPr lang="ko-KR" altLang="en-US" sz="1800" b="1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↓</a:t>
                          </a: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lang="en-US" altLang="ko-KR" b="1" dirty="0" smtClean="0">
                                  <a:solidFill>
                                    <a:prstClr val="black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Fr</m:t>
                              </m:r>
                              <m:r>
                                <m:rPr>
                                  <m:nor/>
                                </m:rPr>
                                <a:rPr lang="en-US" altLang="ko-KR" b="1" dirty="0" smtClean="0">
                                  <a:solidFill>
                                    <a:prstClr val="black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lang="en-US" altLang="ko-KR" b="1" dirty="0" smtClean="0">
                                  <a:solidFill>
                                    <a:prstClr val="black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chet</m:t>
                              </m:r>
                              <m:r>
                                <m:rPr>
                                  <m:nor/>
                                </m:rPr>
                                <a:rPr lang="en-US" altLang="ko-KR" b="1" dirty="0" smtClean="0">
                                  <a:solidFill>
                                    <a:prstClr val="black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ko-KR" b="1" dirty="0" smtClean="0">
                                  <a:solidFill>
                                    <a:prstClr val="black"/>
                                  </a:solidFill>
                                  <a:latin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distance</m:t>
                              </m:r>
                            </m:oMath>
                          </a14:m>
                          <a:r>
                            <a:rPr lang="ko-KR" altLang="en-US" sz="1800" b="1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↓</a:t>
                          </a: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</a:t>
                          </a:r>
                          <a:r>
                            <a:rPr lang="ko-KR" altLang="en-US" sz="1800" b="1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↓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1492591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Vanilla-LSTM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9.724 ± 2.168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12.095 ± 3.850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12.834 ± 3.733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87.01° ± 41.39°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9378499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Transformer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8.276 ± 2.168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9.669 ± </a:t>
                          </a:r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1.940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10.632 ± </a:t>
                          </a:r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1.884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57.26° ± 33.79°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2942378044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Social-LSTM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4.075 ± 1.551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7.711 ± 3.235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7.778 ± 3.204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85.80° ± 21.02°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4147163661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Social-GAN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3.603 ± 1.041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6.028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2.218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u="non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6.706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2.076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64.16° ± </a:t>
                          </a:r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19.35°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1531415284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Social-STGCNN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3.478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0.924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u="non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5.799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2.046</a:t>
                          </a:r>
                          <a:endParaRPr lang="ko-KR" altLang="en-US" sz="18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u="non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6.239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b="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1.889</a:t>
                          </a:r>
                          <a:endParaRPr lang="ko-KR" altLang="en-US" sz="1800" b="0" u="sng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51.86°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30.34°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2296504410"/>
                      </a:ext>
                    </a:extLst>
                  </a:tr>
                  <a:tr h="323718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Diffoot</a:t>
                          </a:r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(Ours)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3.425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0.971</a:t>
                          </a:r>
                          <a:endParaRPr lang="ko-KR" altLang="en-US" sz="1800" u="sng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6.179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1.979</a:t>
                          </a:r>
                          <a:endParaRPr lang="ko-KR" altLang="en-US" sz="1800" u="sng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6.479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u="non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1.978</a:t>
                          </a:r>
                          <a:endParaRPr lang="ko-KR" altLang="en-US" sz="1800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38.05°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20.72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°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146092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표 6">
                <a:extLst>
                  <a:ext uri="{FF2B5EF4-FFF2-40B4-BE49-F238E27FC236}">
                    <a16:creationId xmlns:a16="http://schemas.microsoft.com/office/drawing/2014/main" id="{7526598E-CA67-04A8-26D2-4DD93CAA01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9973455"/>
                  </p:ext>
                </p:extLst>
              </p:nvPr>
            </p:nvGraphicFramePr>
            <p:xfrm>
              <a:off x="898216" y="1825771"/>
              <a:ext cx="10276883" cy="24789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395243">
                      <a:extLst>
                        <a:ext uri="{9D8B030D-6E8A-4147-A177-3AD203B41FA5}">
                          <a16:colId xmlns:a16="http://schemas.microsoft.com/office/drawing/2014/main" val="2910505471"/>
                        </a:ext>
                      </a:extLst>
                    </a:gridCol>
                    <a:gridCol w="1970410">
                      <a:extLst>
                        <a:ext uri="{9D8B030D-6E8A-4147-A177-3AD203B41FA5}">
                          <a16:colId xmlns:a16="http://schemas.microsoft.com/office/drawing/2014/main" val="2876526421"/>
                        </a:ext>
                      </a:extLst>
                    </a:gridCol>
                    <a:gridCol w="1970410">
                      <a:extLst>
                        <a:ext uri="{9D8B030D-6E8A-4147-A177-3AD203B41FA5}">
                          <a16:colId xmlns:a16="http://schemas.microsoft.com/office/drawing/2014/main" val="2077977801"/>
                        </a:ext>
                      </a:extLst>
                    </a:gridCol>
                    <a:gridCol w="1970410">
                      <a:extLst>
                        <a:ext uri="{9D8B030D-6E8A-4147-A177-3AD203B41FA5}">
                          <a16:colId xmlns:a16="http://schemas.microsoft.com/office/drawing/2014/main" val="2420560943"/>
                        </a:ext>
                      </a:extLst>
                    </a:gridCol>
                    <a:gridCol w="1970410">
                      <a:extLst>
                        <a:ext uri="{9D8B030D-6E8A-4147-A177-3AD203B41FA5}">
                          <a16:colId xmlns:a16="http://schemas.microsoft.com/office/drawing/2014/main" val="1211552963"/>
                        </a:ext>
                      </a:extLst>
                    </a:gridCol>
                  </a:tblGrid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Model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21296" t="-10345" r="-299691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21981" t="-10345" r="-200619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20988" t="-10345" r="-100000" b="-6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</a:t>
                          </a:r>
                          <a:r>
                            <a:rPr lang="ko-KR" altLang="en-US" sz="1800" b="1" i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↓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81492591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Vanilla-LSTM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9.724 ± 2.168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12.095 ± 3.850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12.834 ± 3.733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87.01° ± 41.39°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T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689378499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Transformer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8.276 ± 2.168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9.669 ± </a:t>
                          </a:r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1.940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10.632 ± </a:t>
                          </a:r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1.884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57.26° ± 33.79°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2942378044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Social-LSTM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4.075 ± 1.551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7.711 ± 3.235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7.778 ± 3.204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85.80° ± 21.02°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4147163661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Social-GAN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3.603 ± 1.041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6.028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2.218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u="non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6.706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2.076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64.16° ± </a:t>
                          </a:r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19.35°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1531415284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Social-STGCNN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3.478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0.924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u="non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5.799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2.046</a:t>
                          </a:r>
                          <a:endParaRPr lang="ko-KR" altLang="en-US" sz="1800" b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u="non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6.239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b="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1.889</a:t>
                          </a:r>
                          <a:endParaRPr lang="ko-KR" altLang="en-US" sz="1800" b="0" u="sng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51.86°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30.34°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/>
                    </a:tc>
                    <a:extLst>
                      <a:ext uri="{0D108BD9-81ED-4DB2-BD59-A6C34878D82A}">
                        <a16:rowId xmlns:a16="http://schemas.microsoft.com/office/drawing/2014/main" val="2296504410"/>
                      </a:ext>
                    </a:extLst>
                  </a:tr>
                  <a:tr h="3541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 err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Diffoot</a:t>
                          </a:r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(Ours)</a:t>
                          </a:r>
                          <a:endParaRPr lang="ko-KR" altLang="en-US" sz="18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3.425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0.971</a:t>
                          </a:r>
                          <a:endParaRPr lang="ko-KR" altLang="en-US" sz="1800" u="sng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6.179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1.979</a:t>
                          </a:r>
                          <a:endParaRPr lang="ko-KR" altLang="en-US" sz="1800" u="sng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6.479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u="none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1.978</a:t>
                          </a:r>
                          <a:endParaRPr lang="ko-KR" altLang="en-US" sz="1800" u="none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8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38.05°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± </a:t>
                          </a:r>
                          <a:r>
                            <a:rPr lang="en-US" altLang="ko-KR" sz="1800" u="sng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20.72</a:t>
                          </a:r>
                          <a:r>
                            <a:rPr lang="en-US" altLang="ko-KR" sz="18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°</a:t>
                          </a:r>
                          <a:endParaRPr lang="ko-KR" altLang="en-US" sz="18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821" marR="79821" marT="39910" marB="39910">
                        <a:lnB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1146092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extBox 4">
            <a:extLst>
              <a:ext uri="{FF2B5EF4-FFF2-40B4-BE49-F238E27FC236}">
                <a16:creationId xmlns:a16="http://schemas.microsoft.com/office/drawing/2014/main" id="{B71E379E-5E48-022C-D46E-62110C760CA0}"/>
              </a:ext>
            </a:extLst>
          </p:cNvPr>
          <p:cNvSpPr txBox="1"/>
          <p:nvPr/>
        </p:nvSpPr>
        <p:spPr>
          <a:xfrm>
            <a:off x="791187" y="4794640"/>
            <a:ext cx="10369550" cy="87639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Diffoot</a:t>
            </a:r>
            <a:r>
              <a:rPr lang="en-US" altLang="ko-KR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achieves the lowest DE(Direction Error) while keeping competitive ADE/FDE.</a:t>
            </a:r>
          </a:p>
          <a:p>
            <a:pPr marL="628650" lvl="2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Times New Roman" panose="02020603050405020304" pitchFamily="18" charset="0"/>
                <a:ea typeface="에스코어 드림 4 Regular"/>
                <a:cs typeface="Times New Roman" panose="02020603050405020304" pitchFamily="18" charset="0"/>
              </a:rPr>
              <a:t>☞ </a:t>
            </a: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ea typeface="에스코어 드림 4 Regular"/>
                <a:cs typeface="Times New Roman" panose="02020603050405020304" pitchFamily="18" charset="0"/>
              </a:rPr>
              <a:t>C</a:t>
            </a:r>
            <a:r>
              <a:rPr lang="en-US" altLang="ko-KR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aptures</a:t>
            </a: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both </a:t>
            </a:r>
            <a:r>
              <a: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precise paths </a:t>
            </a: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ko-KR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realistic movement orientation</a:t>
            </a:r>
          </a:p>
        </p:txBody>
      </p:sp>
    </p:spTree>
    <p:extLst>
      <p:ext uri="{BB962C8B-B14F-4D97-AF65-F5344CB8AC3E}">
        <p14:creationId xmlns:p14="http://schemas.microsoft.com/office/powerpoint/2010/main" val="3364012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8340A-2E9F-8D7C-A5D0-136A98C95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97AFEE-0E44-7B48-8410-458A3BAF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539B0-2550-DF9B-CCDA-5D31F9C39AB0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1DF88B-5798-D7CF-901A-A23032CC5626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54DB56-551E-7082-F96C-D5A55D8B4135}"/>
              </a:ext>
            </a:extLst>
          </p:cNvPr>
          <p:cNvSpPr txBox="1"/>
          <p:nvPr/>
        </p:nvSpPr>
        <p:spPr>
          <a:xfrm>
            <a:off x="1063677" y="5346226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Social-LSTM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761820-9DD2-DED0-7EE8-9476AC3C68B0}"/>
              </a:ext>
            </a:extLst>
          </p:cNvPr>
          <p:cNvSpPr txBox="1"/>
          <p:nvPr/>
        </p:nvSpPr>
        <p:spPr>
          <a:xfrm>
            <a:off x="3934967" y="53462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Social-GAN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F9FA8-FC83-B71C-3F34-2927B577C590}"/>
              </a:ext>
            </a:extLst>
          </p:cNvPr>
          <p:cNvSpPr txBox="1"/>
          <p:nvPr/>
        </p:nvSpPr>
        <p:spPr>
          <a:xfrm>
            <a:off x="6570529" y="5346226"/>
            <a:ext cx="176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Social-STGCNN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1D525B-28E0-9222-0358-787929930BCA}"/>
              </a:ext>
            </a:extLst>
          </p:cNvPr>
          <p:cNvSpPr txBox="1"/>
          <p:nvPr/>
        </p:nvSpPr>
        <p:spPr>
          <a:xfrm>
            <a:off x="9567587" y="5346226"/>
            <a:ext cx="158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Diffoot</a:t>
            </a:r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(Ours)</a:t>
            </a:r>
            <a:endParaRPr lang="ko-KR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FCC283D-D699-DAD9-355C-41E80818CCE7}"/>
              </a:ext>
            </a:extLst>
          </p:cNvPr>
          <p:cNvSpPr txBox="1"/>
          <p:nvPr/>
        </p:nvSpPr>
        <p:spPr>
          <a:xfrm>
            <a:off x="791187" y="1335882"/>
            <a:ext cx="10369550" cy="458074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Diffoot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predicts </a:t>
            </a: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realistic trajectories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baselines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08313D-6F20-676A-2513-378A7568A702}"/>
              </a:ext>
            </a:extLst>
          </p:cNvPr>
          <p:cNvGrpSpPr/>
          <p:nvPr/>
        </p:nvGrpSpPr>
        <p:grpSpPr>
          <a:xfrm>
            <a:off x="1513964" y="5981675"/>
            <a:ext cx="9164072" cy="386799"/>
            <a:chOff x="1513964" y="5981673"/>
            <a:chExt cx="9164072" cy="38679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31ED8AC4-B9D1-CD8D-C58C-158FD9C166C2}"/>
                </a:ext>
              </a:extLst>
            </p:cNvPr>
            <p:cNvSpPr/>
            <p:nvPr/>
          </p:nvSpPr>
          <p:spPr>
            <a:xfrm>
              <a:off x="1513964" y="5981673"/>
              <a:ext cx="9164072" cy="386799"/>
            </a:xfrm>
            <a:prstGeom prst="roundRect">
              <a:avLst/>
            </a:prstGeom>
            <a:solidFill>
              <a:srgbClr val="3CB371">
                <a:alpha val="40000"/>
              </a:srgbClr>
            </a:solidFill>
          </p:spPr>
          <p:style>
            <a:lnRef idx="1">
              <a:schemeClr val="dk1"/>
            </a:lnRef>
            <a:fillRef idx="1001">
              <a:schemeClr val="lt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59E0C3E1-9590-E1F7-A2FD-4683AE951BBF}"/>
                </a:ext>
              </a:extLst>
            </p:cNvPr>
            <p:cNvGrpSpPr/>
            <p:nvPr/>
          </p:nvGrpSpPr>
          <p:grpSpPr>
            <a:xfrm>
              <a:off x="7085974" y="6004871"/>
              <a:ext cx="2849584" cy="338554"/>
              <a:chOff x="2450579" y="6049239"/>
              <a:chExt cx="2849584" cy="338554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D743C07F-C1BA-8DF0-9C51-823AA0EA81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0645" y="6227252"/>
                <a:ext cx="597687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E59B3C04-62A7-837C-00CC-5ACB93953C77}"/>
                  </a:ext>
                </a:extLst>
              </p:cNvPr>
              <p:cNvSpPr/>
              <p:nvPr/>
            </p:nvSpPr>
            <p:spPr>
              <a:xfrm>
                <a:off x="2450579" y="6172219"/>
                <a:ext cx="110066" cy="110066"/>
              </a:xfrm>
              <a:prstGeom prst="ellipse">
                <a:avLst/>
              </a:prstGeom>
              <a:solidFill>
                <a:srgbClr val="FF33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3F0109CA-F165-736C-9508-CF9F023EB754}"/>
                  </a:ext>
                </a:extLst>
              </p:cNvPr>
              <p:cNvSpPr/>
              <p:nvPr/>
            </p:nvSpPr>
            <p:spPr>
              <a:xfrm>
                <a:off x="3115308" y="6159505"/>
                <a:ext cx="135494" cy="135494"/>
              </a:xfrm>
              <a:prstGeom prst="rect">
                <a:avLst/>
              </a:prstGeom>
              <a:solidFill>
                <a:srgbClr val="FF33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3C435D3-6D6A-502B-D6A9-B15D9997B8F5}"/>
                  </a:ext>
                </a:extLst>
              </p:cNvPr>
              <p:cNvSpPr txBox="1"/>
              <p:nvPr/>
            </p:nvSpPr>
            <p:spPr>
              <a:xfrm>
                <a:off x="3250802" y="6049239"/>
                <a:ext cx="10709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Attackers</a:t>
                </a:r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A04EA24D-DAE6-258D-4010-48554F4A0542}"/>
                  </a:ext>
                </a:extLst>
              </p:cNvPr>
              <p:cNvSpPr/>
              <p:nvPr/>
            </p:nvSpPr>
            <p:spPr>
              <a:xfrm>
                <a:off x="5164669" y="6159505"/>
                <a:ext cx="135494" cy="1354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5DC1FBBF-7EDE-03C9-0D73-FA2E4F9AFE4E}"/>
                </a:ext>
              </a:extLst>
            </p:cNvPr>
            <p:cNvGrpSpPr/>
            <p:nvPr/>
          </p:nvGrpSpPr>
          <p:grpSpPr>
            <a:xfrm>
              <a:off x="9165540" y="6004871"/>
              <a:ext cx="1387967" cy="338554"/>
              <a:chOff x="2450579" y="6049239"/>
              <a:chExt cx="1387967" cy="338554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113CE04-8C11-317B-5502-7A03CFC1DD34}"/>
                  </a:ext>
                </a:extLst>
              </p:cNvPr>
              <p:cNvCxnSpPr>
                <a:cxnSpLocks/>
                <a:endCxn id="17" idx="1"/>
              </p:cNvCxnSpPr>
              <p:nvPr/>
            </p:nvCxnSpPr>
            <p:spPr>
              <a:xfrm>
                <a:off x="2560645" y="6227252"/>
                <a:ext cx="524458" cy="0"/>
              </a:xfrm>
              <a:prstGeom prst="line">
                <a:avLst/>
              </a:prstGeom>
              <a:solidFill>
                <a:srgbClr val="180000"/>
              </a:solidFill>
              <a:ln>
                <a:solidFill>
                  <a:srgbClr val="18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6FDD1F53-E513-1356-9114-FE21B019A58E}"/>
                  </a:ext>
                </a:extLst>
              </p:cNvPr>
              <p:cNvSpPr/>
              <p:nvPr/>
            </p:nvSpPr>
            <p:spPr>
              <a:xfrm>
                <a:off x="2450579" y="6172219"/>
                <a:ext cx="110066" cy="110066"/>
              </a:xfrm>
              <a:prstGeom prst="ellipse">
                <a:avLst/>
              </a:prstGeom>
              <a:solidFill>
                <a:srgbClr val="18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AA83DF-00A8-8892-D8E5-837C7B058292}"/>
                  </a:ext>
                </a:extLst>
              </p:cNvPr>
              <p:cNvSpPr txBox="1"/>
              <p:nvPr/>
            </p:nvSpPr>
            <p:spPr>
              <a:xfrm>
                <a:off x="3201833" y="6049239"/>
                <a:ext cx="6367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Ball</a:t>
                </a:r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DCBF7043-5324-0C5C-0D33-BC8324574EC5}"/>
                </a:ext>
              </a:extLst>
            </p:cNvPr>
            <p:cNvGrpSpPr/>
            <p:nvPr/>
          </p:nvGrpSpPr>
          <p:grpSpPr>
            <a:xfrm>
              <a:off x="1730200" y="6004871"/>
              <a:ext cx="2394628" cy="338554"/>
              <a:chOff x="2450579" y="6047391"/>
              <a:chExt cx="2394628" cy="338554"/>
            </a:xfrm>
          </p:grpSpPr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DFE05216-0798-A3F4-964D-AB83FB2188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60645" y="6227252"/>
                <a:ext cx="597687" cy="0"/>
              </a:xfrm>
              <a:prstGeom prst="line">
                <a:avLst/>
              </a:prstGeom>
              <a:ln>
                <a:solidFill>
                  <a:srgbClr val="0102F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AB7008C1-3B0E-9145-B00C-8CA0BC9BA73D}"/>
                  </a:ext>
                </a:extLst>
              </p:cNvPr>
              <p:cNvSpPr/>
              <p:nvPr/>
            </p:nvSpPr>
            <p:spPr>
              <a:xfrm>
                <a:off x="2450579" y="6172219"/>
                <a:ext cx="110066" cy="110066"/>
              </a:xfrm>
              <a:prstGeom prst="ellipse">
                <a:avLst/>
              </a:prstGeom>
              <a:solidFill>
                <a:srgbClr val="0102FD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4DDF89A2-717D-3D44-665A-199599B49DB3}"/>
                  </a:ext>
                </a:extLst>
              </p:cNvPr>
              <p:cNvSpPr/>
              <p:nvPr/>
            </p:nvSpPr>
            <p:spPr>
              <a:xfrm>
                <a:off x="3115308" y="6159505"/>
                <a:ext cx="135494" cy="135494"/>
              </a:xfrm>
              <a:prstGeom prst="rect">
                <a:avLst/>
              </a:prstGeom>
              <a:solidFill>
                <a:srgbClr val="0102F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83912E82-07ED-D2D7-AAC7-0E5E7CDA8005}"/>
                  </a:ext>
                </a:extLst>
              </p:cNvPr>
              <p:cNvSpPr txBox="1"/>
              <p:nvPr/>
            </p:nvSpPr>
            <p:spPr>
              <a:xfrm>
                <a:off x="3245089" y="6047391"/>
                <a:ext cx="16001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Defenders (GT)</a:t>
                </a:r>
                <a:endParaRPr lang="ko-KR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7492BDB-9285-59F2-2915-AF6C827A7706}"/>
                </a:ext>
              </a:extLst>
            </p:cNvPr>
            <p:cNvGrpSpPr/>
            <p:nvPr/>
          </p:nvGrpSpPr>
          <p:grpSpPr>
            <a:xfrm>
              <a:off x="4333172" y="6004871"/>
              <a:ext cx="2544458" cy="338554"/>
              <a:chOff x="8133578" y="6005795"/>
              <a:chExt cx="2544458" cy="338554"/>
            </a:xfrm>
          </p:grpSpPr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id="{7A895EBF-9E65-1719-2358-9EE12852B71E}"/>
                  </a:ext>
                </a:extLst>
              </p:cNvPr>
              <p:cNvGrpSpPr/>
              <p:nvPr/>
            </p:nvGrpSpPr>
            <p:grpSpPr>
              <a:xfrm>
                <a:off x="8133578" y="6005795"/>
                <a:ext cx="2544458" cy="338554"/>
                <a:chOff x="2450579" y="6049239"/>
                <a:chExt cx="2544458" cy="338554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DABCC290-C3B6-805C-353A-05C1DB6D9ABD}"/>
                    </a:ext>
                  </a:extLst>
                </p:cNvPr>
                <p:cNvCxnSpPr>
                  <a:cxnSpLocks/>
                  <a:stCxn id="69" idx="6"/>
                  <a:endCxn id="73" idx="1"/>
                </p:cNvCxnSpPr>
                <p:nvPr/>
              </p:nvCxnSpPr>
              <p:spPr>
                <a:xfrm>
                  <a:off x="2560645" y="6227252"/>
                  <a:ext cx="627478" cy="1847"/>
                </a:xfrm>
                <a:prstGeom prst="line">
                  <a:avLst/>
                </a:prstGeom>
                <a:solidFill>
                  <a:srgbClr val="FF00FF"/>
                </a:solidFill>
                <a:ln>
                  <a:solidFill>
                    <a:srgbClr val="FE00FE"/>
                  </a:solidFill>
                  <a:prstDash val="lgDash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타원 68">
                  <a:extLst>
                    <a:ext uri="{FF2B5EF4-FFF2-40B4-BE49-F238E27FC236}">
                      <a16:creationId xmlns:a16="http://schemas.microsoft.com/office/drawing/2014/main" id="{3D217A7B-95CC-F8BA-8B01-CBAB4E43AE9D}"/>
                    </a:ext>
                  </a:extLst>
                </p:cNvPr>
                <p:cNvSpPr/>
                <p:nvPr/>
              </p:nvSpPr>
              <p:spPr>
                <a:xfrm>
                  <a:off x="2450579" y="6172219"/>
                  <a:ext cx="110066" cy="110066"/>
                </a:xfrm>
                <a:prstGeom prst="ellipse">
                  <a:avLst/>
                </a:prstGeom>
                <a:solidFill>
                  <a:srgbClr val="FF00FF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AF2D3C5-A428-8EA6-E4C0-C145546DF4A6}"/>
                    </a:ext>
                  </a:extLst>
                </p:cNvPr>
                <p:cNvSpPr txBox="1"/>
                <p:nvPr/>
              </p:nvSpPr>
              <p:spPr>
                <a:xfrm>
                  <a:off x="3290723" y="6049239"/>
                  <a:ext cx="1704314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: Defenders (Pred)</a:t>
                  </a:r>
                  <a:endParaRPr lang="ko-KR" alt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73" name="이등변 삼각형 72">
                <a:extLst>
                  <a:ext uri="{FF2B5EF4-FFF2-40B4-BE49-F238E27FC236}">
                    <a16:creationId xmlns:a16="http://schemas.microsoft.com/office/drawing/2014/main" id="{5E917778-C7F2-C7B1-6F37-9E3A8981BC5D}"/>
                  </a:ext>
                </a:extLst>
              </p:cNvPr>
              <p:cNvSpPr/>
              <p:nvPr/>
            </p:nvSpPr>
            <p:spPr>
              <a:xfrm>
                <a:off x="8836922" y="6117255"/>
                <a:ext cx="136800" cy="136800"/>
              </a:xfrm>
              <a:prstGeom prst="triangle">
                <a:avLst/>
              </a:prstGeom>
              <a:solidFill>
                <a:srgbClr val="FF0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B5C6C8DD-4E04-45EF-1C05-638D1B75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758" t="11083" r="19350" b="7479"/>
          <a:stretch>
            <a:fillRect/>
          </a:stretch>
        </p:blipFill>
        <p:spPr>
          <a:xfrm>
            <a:off x="9285302" y="2152227"/>
            <a:ext cx="2153473" cy="31824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90FF3BA-5B6E-C116-476E-56B792FD77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235" t="10968" r="18586" b="8152"/>
          <a:stretch>
            <a:fillRect/>
          </a:stretch>
        </p:blipFill>
        <p:spPr>
          <a:xfrm>
            <a:off x="696811" y="2152227"/>
            <a:ext cx="2231452" cy="316471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42EFF32-E709-4C80-9498-9E8D6546B3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3113" t="11084" r="19275" b="8387"/>
          <a:stretch>
            <a:fillRect/>
          </a:stretch>
        </p:blipFill>
        <p:spPr>
          <a:xfrm>
            <a:off x="6341463" y="2152227"/>
            <a:ext cx="2220159" cy="3182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EA2A8F-8ED2-054F-234B-B49D405375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3131" t="10503" r="19549" b="7626"/>
          <a:stretch>
            <a:fillRect/>
          </a:stretch>
        </p:blipFill>
        <p:spPr>
          <a:xfrm>
            <a:off x="3595554" y="2140629"/>
            <a:ext cx="2174748" cy="319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7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5225E-D459-65BA-A176-7882D8FD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397C5D-BBB1-6AA8-5761-A52ED798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2DF18E-E297-CFE7-8466-A20567A00835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6836C-0568-F47D-82A2-7936A967BB14}"/>
              </a:ext>
            </a:extLst>
          </p:cNvPr>
          <p:cNvSpPr txBox="1"/>
          <p:nvPr/>
        </p:nvSpPr>
        <p:spPr>
          <a:xfrm>
            <a:off x="590550" y="1853373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Contribution</a:t>
            </a:r>
          </a:p>
        </p:txBody>
      </p:sp>
      <p:pic>
        <p:nvPicPr>
          <p:cNvPr id="1026" name="Picture 2" descr="Free football pitch field vector">
            <a:extLst>
              <a:ext uri="{FF2B5EF4-FFF2-40B4-BE49-F238E27FC236}">
                <a16:creationId xmlns:a16="http://schemas.microsoft.com/office/drawing/2014/main" id="{834826D9-BF6E-5459-57E0-3EB4D4B46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32" y="2765914"/>
            <a:ext cx="2643736" cy="191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A7CFA-C2C7-7721-7A85-A0172B4B922E}"/>
              </a:ext>
            </a:extLst>
          </p:cNvPr>
          <p:cNvSpPr txBox="1"/>
          <p:nvPr/>
        </p:nvSpPr>
        <p:spPr>
          <a:xfrm>
            <a:off x="1300267" y="4635298"/>
            <a:ext cx="212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Sports-specific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</a:t>
            </a:r>
          </a:p>
        </p:txBody>
      </p:sp>
      <p:pic>
        <p:nvPicPr>
          <p:cNvPr id="10" name="그림 9" descr="원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C1B9DDB-4DF3-2AC8-6243-BCE06C644F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033" y="2797613"/>
            <a:ext cx="1623934" cy="16239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5D1B4F-FA94-6200-AA35-3CED54E59147}"/>
              </a:ext>
            </a:extLst>
          </p:cNvPr>
          <p:cNvSpPr txBox="1"/>
          <p:nvPr/>
        </p:nvSpPr>
        <p:spPr>
          <a:xfrm>
            <a:off x="4512880" y="4635298"/>
            <a:ext cx="316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 Interaction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Graph</a:t>
            </a:r>
          </a:p>
        </p:txBody>
      </p:sp>
      <p:pic>
        <p:nvPicPr>
          <p:cNvPr id="14" name="그림 13" descr="클립아트, 그래픽, 창의성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08727EA-3B93-DE60-3A59-86CDF19D1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2" y="2765914"/>
            <a:ext cx="2358875" cy="19104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AE110C-2A76-05CB-EE9F-67B9DC86EFBB}"/>
              </a:ext>
            </a:extLst>
          </p:cNvPr>
          <p:cNvSpPr txBox="1"/>
          <p:nvPr/>
        </p:nvSpPr>
        <p:spPr>
          <a:xfrm>
            <a:off x="8277450" y="4635298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Diffusion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future prediction</a:t>
            </a:r>
          </a:p>
        </p:txBody>
      </p:sp>
    </p:spTree>
    <p:extLst>
      <p:ext uri="{BB962C8B-B14F-4D97-AF65-F5344CB8AC3E}">
        <p14:creationId xmlns:p14="http://schemas.microsoft.com/office/powerpoint/2010/main" val="1742005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A515B-B12B-D8E6-652C-0E1BFB350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4A45D3-FECD-31F8-652E-A142A689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756FD-D95A-61C3-974B-DAB1B422F772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951829-8D21-49F2-AA4F-79408318A050}"/>
              </a:ext>
            </a:extLst>
          </p:cNvPr>
          <p:cNvSpPr txBox="1"/>
          <p:nvPr/>
        </p:nvSpPr>
        <p:spPr>
          <a:xfrm>
            <a:off x="590550" y="1307020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79B6F586-D78E-6FF4-9735-0B463526A320}"/>
              </a:ext>
            </a:extLst>
          </p:cNvPr>
          <p:cNvSpPr txBox="1"/>
          <p:nvPr/>
        </p:nvSpPr>
        <p:spPr>
          <a:xfrm>
            <a:off x="791187" y="1768683"/>
            <a:ext cx="10369550" cy="1291892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of datasets: only 6 football matches were used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model complexity </a:t>
            </a:r>
            <a:r>
              <a: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appropriate for real-time analysis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only defenders in football </a:t>
            </a:r>
            <a:r>
              <a:rPr lang="ko-KR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☞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Cannot capture full tactical interactions including all players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9991D-AF8B-CE75-7EBE-0BB07683D0F8}"/>
              </a:ext>
            </a:extLst>
          </p:cNvPr>
          <p:cNvSpPr txBox="1"/>
          <p:nvPr/>
        </p:nvSpPr>
        <p:spPr>
          <a:xfrm>
            <a:off x="590550" y="3800248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75BD874-D432-BF95-102B-039DA2A538E4}"/>
              </a:ext>
            </a:extLst>
          </p:cNvPr>
          <p:cNvSpPr txBox="1"/>
          <p:nvPr/>
        </p:nvSpPr>
        <p:spPr>
          <a:xfrm>
            <a:off x="791187" y="4261913"/>
            <a:ext cx="10369550" cy="1289071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to large-scale datasets (ex. Football Manager tracking data, tracking data during full-season)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Aggregating match context (ex. Event data, football tactics, …)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 prediction to probabilistic distribution of future paths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265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38A84-9741-AECB-3EDE-A84EBA1CB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E4BB32-1356-5288-C53D-B3EF2F116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9A545B-FAFF-35F3-F613-4694368F6C01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184EC2A3-A107-57BB-19C7-A03C08256726}"/>
              </a:ext>
            </a:extLst>
          </p:cNvPr>
          <p:cNvSpPr txBox="1"/>
          <p:nvPr/>
        </p:nvSpPr>
        <p:spPr>
          <a:xfrm>
            <a:off x="313986" y="1558297"/>
            <a:ext cx="10369550" cy="3741409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https://youtu.be/1yHWGw8DH4A?si=w_pnwUPLJEw7ZaRW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https://youtu.be/kAad8JUaM8Y?si=fY9h9OyunAWEtedG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Tashiro, Y., Song, J., Song, Y., &amp; Ermon, S. (2021).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Csdi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Conditional score-based diffusion models for probabilistic time series imputation. Advances in neural information processing systems, 34, 24804-24816.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Bassek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M., Rein, R., Weber, H., &amp;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Memmert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D. (2025). An integrated dataset of spatiotemporal and event data in elite soccer. Scientific Data, 12(1), 195.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Capellera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Guillem, et al. "Unified uncertainty-aware diffusion for multi-agent trajectory modeling." Proceedings of the Computer Vision and Pattern Recognition Conference. 2025.</a:t>
            </a:r>
          </a:p>
          <a:p>
            <a:pPr marL="342900" indent="-342900" algn="l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Salimans, Tim, and Jonathan Ho. "Progressive Distillation for Fast Sampling of Diffusion Models." International Conference on Learning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1141985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D204D19-EB90-440F-A383-B371501C2E62}"/>
              </a:ext>
            </a:extLst>
          </p:cNvPr>
          <p:cNvSpPr txBox="1">
            <a:spLocks/>
          </p:cNvSpPr>
          <p:nvPr/>
        </p:nvSpPr>
        <p:spPr>
          <a:xfrm>
            <a:off x="4615339" y="3022760"/>
            <a:ext cx="2961322" cy="81248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36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THANK YOU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BAC2E7E-D5CC-43DA-AB96-8363292D1667}"/>
              </a:ext>
            </a:extLst>
          </p:cNvPr>
          <p:cNvCxnSpPr>
            <a:cxnSpLocks/>
          </p:cNvCxnSpPr>
          <p:nvPr/>
        </p:nvCxnSpPr>
        <p:spPr>
          <a:xfrm>
            <a:off x="4615339" y="3835241"/>
            <a:ext cx="2961322" cy="0"/>
          </a:xfrm>
          <a:prstGeom prst="line">
            <a:avLst/>
          </a:prstGeom>
          <a:ln w="19050">
            <a:solidFill>
              <a:srgbClr val="06255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00F8C7E-840D-481F-92B8-0FC4373EEC0E}"/>
              </a:ext>
            </a:extLst>
          </p:cNvPr>
          <p:cNvCxnSpPr>
            <a:cxnSpLocks/>
          </p:cNvCxnSpPr>
          <p:nvPr/>
        </p:nvCxnSpPr>
        <p:spPr>
          <a:xfrm>
            <a:off x="4615339" y="3022758"/>
            <a:ext cx="2961322" cy="0"/>
          </a:xfrm>
          <a:prstGeom prst="line">
            <a:avLst/>
          </a:prstGeom>
          <a:ln w="19050">
            <a:solidFill>
              <a:srgbClr val="06255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652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0984E-F5B5-1DA7-AA7F-9160050D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6AA256-0C5C-F03F-AB3B-472D6719A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B42A87-43F5-41B0-8DDA-C8107F85B05E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C7335-EBDB-EE34-6807-74B6C057A9FE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841478D5-E420-A9B0-961D-F6C3F5DC0E13}"/>
              </a:ext>
            </a:extLst>
          </p:cNvPr>
          <p:cNvSpPr txBox="1"/>
          <p:nvPr/>
        </p:nvSpPr>
        <p:spPr>
          <a:xfrm>
            <a:off x="791187" y="1397437"/>
            <a:ext cx="10369550" cy="873572"/>
          </a:xfrm>
          <a:prstGeom prst="rect">
            <a:avLst/>
          </a:prstGeom>
          <a:noFill/>
          <a:ln>
            <a:solidFill>
              <a:schemeClr val="tx1">
                <a:alpha val="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 algn="just" defTabSz="914400" rtl="0" eaLnBrk="1" latinLnBrk="1" hangingPunct="1">
              <a:lnSpc>
                <a:spcPct val="200000"/>
              </a:lnSpc>
              <a:buFont typeface="Arial" panose="020B0604020202020204" pitchFamily="34" charset="0"/>
              <a:buChar char="•"/>
              <a:defRPr sz="1600" kern="120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0D0D0D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defenders’ future trajectories</a:t>
            </a:r>
          </a:p>
          <a:p>
            <a:pPr algn="l">
              <a:lnSpc>
                <a:spcPct val="150000"/>
              </a:lnSpc>
            </a:pP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Conditioning on </a:t>
            </a: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</a:t>
            </a:r>
            <a:r>
              <a:rPr lang="en-US" altLang="ko-KR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spatio</a:t>
            </a:r>
            <a:r>
              <a:rPr lang="en-US" altLang="ko-K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-temporal interactions 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players and the ball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98533A-5177-4170-9102-4C20E27397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93" r="13201"/>
          <a:stretch>
            <a:fillRect/>
          </a:stretch>
        </p:blipFill>
        <p:spPr>
          <a:xfrm>
            <a:off x="491782" y="2732674"/>
            <a:ext cx="4848962" cy="3535676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40C849F7-2A04-8645-1164-8EF3D9C4886C}"/>
              </a:ext>
            </a:extLst>
          </p:cNvPr>
          <p:cNvSpPr/>
          <p:nvPr/>
        </p:nvSpPr>
        <p:spPr>
          <a:xfrm>
            <a:off x="1741144" y="3865462"/>
            <a:ext cx="759297" cy="285752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8493F9F-A713-C77E-0E82-727688CE80FE}"/>
              </a:ext>
            </a:extLst>
          </p:cNvPr>
          <p:cNvSpPr/>
          <p:nvPr/>
        </p:nvSpPr>
        <p:spPr>
          <a:xfrm>
            <a:off x="857136" y="3656586"/>
            <a:ext cx="779022" cy="2088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D1ADAEB-DB00-4B04-D871-A736C6C82047}"/>
              </a:ext>
            </a:extLst>
          </p:cNvPr>
          <p:cNvSpPr/>
          <p:nvPr/>
        </p:nvSpPr>
        <p:spPr>
          <a:xfrm>
            <a:off x="1144884" y="3762666"/>
            <a:ext cx="491274" cy="20559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E21CA30-FA3B-7052-80F9-C65B8D8EBE52}"/>
              </a:ext>
            </a:extLst>
          </p:cNvPr>
          <p:cNvSpPr/>
          <p:nvPr/>
        </p:nvSpPr>
        <p:spPr>
          <a:xfrm>
            <a:off x="1636160" y="4586879"/>
            <a:ext cx="759297" cy="285752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C09B794-90B4-19DD-FD2B-4F663C91FC65}"/>
              </a:ext>
            </a:extLst>
          </p:cNvPr>
          <p:cNvSpPr/>
          <p:nvPr/>
        </p:nvSpPr>
        <p:spPr>
          <a:xfrm>
            <a:off x="3786453" y="5356125"/>
            <a:ext cx="779022" cy="2088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01DD928A-7797-04E2-9F34-BE9F4F0A749F}"/>
              </a:ext>
            </a:extLst>
          </p:cNvPr>
          <p:cNvSpPr/>
          <p:nvPr/>
        </p:nvSpPr>
        <p:spPr>
          <a:xfrm>
            <a:off x="4266071" y="5799301"/>
            <a:ext cx="759297" cy="285752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F5BEE5E-F800-74A6-0848-BA8AC2678686}"/>
              </a:ext>
            </a:extLst>
          </p:cNvPr>
          <p:cNvSpPr/>
          <p:nvPr/>
        </p:nvSpPr>
        <p:spPr>
          <a:xfrm>
            <a:off x="4023310" y="4902394"/>
            <a:ext cx="759297" cy="285752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B57C962-70B8-0772-5504-29E4648C2FE5}"/>
              </a:ext>
            </a:extLst>
          </p:cNvPr>
          <p:cNvCxnSpPr>
            <a:cxnSpLocks/>
            <a:stCxn id="6" idx="4"/>
            <a:endCxn id="13" idx="0"/>
          </p:cNvCxnSpPr>
          <p:nvPr/>
        </p:nvCxnSpPr>
        <p:spPr>
          <a:xfrm flipH="1">
            <a:off x="2015807" y="4151216"/>
            <a:ext cx="104984" cy="43566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99D716B-5E8F-36F9-6989-DFCEA94F1E29}"/>
              </a:ext>
            </a:extLst>
          </p:cNvPr>
          <p:cNvCxnSpPr>
            <a:cxnSpLocks/>
            <a:stCxn id="14" idx="2"/>
            <a:endCxn id="13" idx="4"/>
          </p:cNvCxnSpPr>
          <p:nvPr/>
        </p:nvCxnSpPr>
        <p:spPr>
          <a:xfrm flipH="1" flipV="1">
            <a:off x="2015807" y="4872631"/>
            <a:ext cx="1770646" cy="58793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B4E9734-E250-4DC7-D251-1451A60A78E8}"/>
              </a:ext>
            </a:extLst>
          </p:cNvPr>
          <p:cNvCxnSpPr>
            <a:cxnSpLocks/>
            <a:stCxn id="15" idx="1"/>
            <a:endCxn id="14" idx="4"/>
          </p:cNvCxnSpPr>
          <p:nvPr/>
        </p:nvCxnSpPr>
        <p:spPr>
          <a:xfrm flipH="1" flipV="1">
            <a:off x="4175966" y="5565003"/>
            <a:ext cx="201301" cy="27614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608D2F5-010B-6524-852A-26C57DCAED78}"/>
              </a:ext>
            </a:extLst>
          </p:cNvPr>
          <p:cNvCxnSpPr>
            <a:cxnSpLocks/>
            <a:stCxn id="16" idx="4"/>
            <a:endCxn id="14" idx="0"/>
          </p:cNvCxnSpPr>
          <p:nvPr/>
        </p:nvCxnSpPr>
        <p:spPr>
          <a:xfrm flipH="1">
            <a:off x="4175966" y="5188148"/>
            <a:ext cx="226993" cy="167979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8F602E4-B075-A293-A5A0-1606E33AACAE}"/>
              </a:ext>
            </a:extLst>
          </p:cNvPr>
          <p:cNvCxnSpPr>
            <a:cxnSpLocks/>
            <a:stCxn id="16" idx="0"/>
            <a:endCxn id="6" idx="6"/>
          </p:cNvCxnSpPr>
          <p:nvPr/>
        </p:nvCxnSpPr>
        <p:spPr>
          <a:xfrm flipH="1" flipV="1">
            <a:off x="2500439" y="4008338"/>
            <a:ext cx="1902518" cy="89405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48DC60A-E5EA-1DEE-7B4E-AB654FCC15C4}"/>
              </a:ext>
            </a:extLst>
          </p:cNvPr>
          <p:cNvCxnSpPr>
            <a:cxnSpLocks/>
            <a:stCxn id="16" idx="2"/>
            <a:endCxn id="13" idx="6"/>
          </p:cNvCxnSpPr>
          <p:nvPr/>
        </p:nvCxnSpPr>
        <p:spPr>
          <a:xfrm flipH="1" flipV="1">
            <a:off x="2395457" y="4729757"/>
            <a:ext cx="1627853" cy="31551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58A1A8E-1452-9CE4-8B9D-999F2989E36F}"/>
              </a:ext>
            </a:extLst>
          </p:cNvPr>
          <p:cNvCxnSpPr>
            <a:cxnSpLocks/>
            <a:stCxn id="6" idx="1"/>
            <a:endCxn id="12" idx="6"/>
          </p:cNvCxnSpPr>
          <p:nvPr/>
        </p:nvCxnSpPr>
        <p:spPr>
          <a:xfrm flipH="1" flipV="1">
            <a:off x="1636158" y="3865464"/>
            <a:ext cx="216180" cy="41847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구부러짐 40">
            <a:extLst>
              <a:ext uri="{FF2B5EF4-FFF2-40B4-BE49-F238E27FC236}">
                <a16:creationId xmlns:a16="http://schemas.microsoft.com/office/drawing/2014/main" id="{66736F18-FAB5-E5C3-4AA0-20331C3000A3}"/>
              </a:ext>
            </a:extLst>
          </p:cNvPr>
          <p:cNvCxnSpPr>
            <a:cxnSpLocks/>
            <a:stCxn id="8" idx="3"/>
            <a:endCxn id="13" idx="2"/>
          </p:cNvCxnSpPr>
          <p:nvPr/>
        </p:nvCxnSpPr>
        <p:spPr>
          <a:xfrm rot="16200000" flipH="1">
            <a:off x="856248" y="3949847"/>
            <a:ext cx="894882" cy="664937"/>
          </a:xfrm>
          <a:prstGeom prst="curvedConnector2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F807137A-1DEE-D8BA-56C3-67E7022CCD68}"/>
              </a:ext>
            </a:extLst>
          </p:cNvPr>
          <p:cNvSpPr/>
          <p:nvPr/>
        </p:nvSpPr>
        <p:spPr>
          <a:xfrm>
            <a:off x="5576304" y="4151214"/>
            <a:ext cx="1039392" cy="698596"/>
          </a:xfrm>
          <a:prstGeom prst="rightArrow">
            <a:avLst>
              <a:gd name="adj1" fmla="val 60219"/>
              <a:gd name="adj2" fmla="val 3046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ea typeface="에스코어 드림 4 Regular"/>
                <a:cs typeface="Times New Roman" panose="02020603050405020304" pitchFamily="18" charset="0"/>
              </a:rPr>
              <a:t>Predict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1716272-1E6E-181A-8AFB-EC1778C20A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193" r="13201"/>
          <a:stretch>
            <a:fillRect/>
          </a:stretch>
        </p:blipFill>
        <p:spPr>
          <a:xfrm>
            <a:off x="6851256" y="2732674"/>
            <a:ext cx="4848962" cy="3535676"/>
          </a:xfrm>
          <a:prstGeom prst="rect">
            <a:avLst/>
          </a:prstGeom>
        </p:spPr>
      </p:pic>
      <p:sp>
        <p:nvSpPr>
          <p:cNvPr id="56" name="타원 55">
            <a:extLst>
              <a:ext uri="{FF2B5EF4-FFF2-40B4-BE49-F238E27FC236}">
                <a16:creationId xmlns:a16="http://schemas.microsoft.com/office/drawing/2014/main" id="{CEE5081A-237E-8908-B66A-28F2B7F2BCE7}"/>
              </a:ext>
            </a:extLst>
          </p:cNvPr>
          <p:cNvSpPr/>
          <p:nvPr/>
        </p:nvSpPr>
        <p:spPr>
          <a:xfrm>
            <a:off x="8142542" y="3865462"/>
            <a:ext cx="759297" cy="285752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728F32B-346F-2F32-1A70-9E459AB0A6FD}"/>
              </a:ext>
            </a:extLst>
          </p:cNvPr>
          <p:cNvSpPr/>
          <p:nvPr/>
        </p:nvSpPr>
        <p:spPr>
          <a:xfrm>
            <a:off x="8037558" y="4586879"/>
            <a:ext cx="759297" cy="285752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E5E4DAA5-E741-F58D-6F87-853E2CC33E6D}"/>
              </a:ext>
            </a:extLst>
          </p:cNvPr>
          <p:cNvSpPr/>
          <p:nvPr/>
        </p:nvSpPr>
        <p:spPr>
          <a:xfrm>
            <a:off x="10667469" y="5799301"/>
            <a:ext cx="759297" cy="285752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88B67DC-338B-CDBB-9318-97EDEE3BFDE4}"/>
              </a:ext>
            </a:extLst>
          </p:cNvPr>
          <p:cNvSpPr/>
          <p:nvPr/>
        </p:nvSpPr>
        <p:spPr>
          <a:xfrm>
            <a:off x="10424708" y="4902394"/>
            <a:ext cx="759297" cy="285752"/>
          </a:xfrm>
          <a:prstGeom prst="ellipse">
            <a:avLst/>
          </a:prstGeom>
          <a:noFill/>
          <a:ln w="28575">
            <a:solidFill>
              <a:srgbClr val="00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화살표 연결선 8">
            <a:extLst>
              <a:ext uri="{FF2B5EF4-FFF2-40B4-BE49-F238E27FC236}">
                <a16:creationId xmlns:a16="http://schemas.microsoft.com/office/drawing/2014/main" id="{B1BC0578-BE84-F4AD-813E-11E654431668}"/>
              </a:ext>
            </a:extLst>
          </p:cNvPr>
          <p:cNvCxnSpPr>
            <a:cxnSpLocks/>
            <a:stCxn id="56" idx="6"/>
          </p:cNvCxnSpPr>
          <p:nvPr/>
        </p:nvCxnSpPr>
        <p:spPr>
          <a:xfrm flipV="1">
            <a:off x="8901839" y="3975724"/>
            <a:ext cx="1902517" cy="32614"/>
          </a:xfrm>
          <a:prstGeom prst="straightConnector1">
            <a:avLst/>
          </a:prstGeom>
          <a:ln w="38100">
            <a:solidFill>
              <a:srgbClr val="00FFFF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8">
            <a:extLst>
              <a:ext uri="{FF2B5EF4-FFF2-40B4-BE49-F238E27FC236}">
                <a16:creationId xmlns:a16="http://schemas.microsoft.com/office/drawing/2014/main" id="{CF58C7A1-B363-C6B1-BFCC-F38D68533B30}"/>
              </a:ext>
            </a:extLst>
          </p:cNvPr>
          <p:cNvCxnSpPr>
            <a:cxnSpLocks/>
            <a:stCxn id="57" idx="6"/>
          </p:cNvCxnSpPr>
          <p:nvPr/>
        </p:nvCxnSpPr>
        <p:spPr>
          <a:xfrm flipV="1">
            <a:off x="8796853" y="4323558"/>
            <a:ext cx="1510512" cy="406199"/>
          </a:xfrm>
          <a:prstGeom prst="curvedConnector3">
            <a:avLst>
              <a:gd name="adj1" fmla="val 100357"/>
            </a:avLst>
          </a:prstGeom>
          <a:ln w="38100">
            <a:solidFill>
              <a:srgbClr val="00FFFF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8">
            <a:extLst>
              <a:ext uri="{FF2B5EF4-FFF2-40B4-BE49-F238E27FC236}">
                <a16:creationId xmlns:a16="http://schemas.microsoft.com/office/drawing/2014/main" id="{175FB1C7-C6AF-7A5C-5458-0209F405EFD2}"/>
              </a:ext>
            </a:extLst>
          </p:cNvPr>
          <p:cNvCxnSpPr>
            <a:cxnSpLocks/>
          </p:cNvCxnSpPr>
          <p:nvPr/>
        </p:nvCxnSpPr>
        <p:spPr>
          <a:xfrm flipV="1">
            <a:off x="11184004" y="5041749"/>
            <a:ext cx="516215" cy="3523"/>
          </a:xfrm>
          <a:prstGeom prst="straightConnector1">
            <a:avLst/>
          </a:prstGeom>
          <a:ln w="38100">
            <a:solidFill>
              <a:srgbClr val="00FFFF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8">
            <a:extLst>
              <a:ext uri="{FF2B5EF4-FFF2-40B4-BE49-F238E27FC236}">
                <a16:creationId xmlns:a16="http://schemas.microsoft.com/office/drawing/2014/main" id="{FD1EB9DB-7582-CDA9-59A6-D2C61E6E9FEB}"/>
              </a:ext>
            </a:extLst>
          </p:cNvPr>
          <p:cNvCxnSpPr>
            <a:cxnSpLocks/>
          </p:cNvCxnSpPr>
          <p:nvPr/>
        </p:nvCxnSpPr>
        <p:spPr>
          <a:xfrm flipV="1">
            <a:off x="11426764" y="5565001"/>
            <a:ext cx="273454" cy="377176"/>
          </a:xfrm>
          <a:prstGeom prst="straightConnector1">
            <a:avLst/>
          </a:prstGeom>
          <a:ln w="38100">
            <a:solidFill>
              <a:srgbClr val="00FFFF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65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550A9-BFF4-75B7-70D5-717B8FFC3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1261BB-5F1F-7FC3-750A-EF2466E6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A3D6DB-8CB3-F5C2-6641-5C2E7E634923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B38C52-29E6-B08A-1C21-AC8DE0B96837}"/>
              </a:ext>
            </a:extLst>
          </p:cNvPr>
          <p:cNvGrpSpPr/>
          <p:nvPr/>
        </p:nvGrpSpPr>
        <p:grpSpPr>
          <a:xfrm>
            <a:off x="590551" y="1285153"/>
            <a:ext cx="10570187" cy="4287694"/>
            <a:chOff x="590550" y="935772"/>
            <a:chExt cx="10570187" cy="428769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26385D-DC63-A07B-C51B-ADEA57016715}"/>
                </a:ext>
              </a:extLst>
            </p:cNvPr>
            <p:cNvSpPr txBox="1"/>
            <p:nvPr/>
          </p:nvSpPr>
          <p:spPr>
            <a:xfrm>
              <a:off x="590550" y="935772"/>
              <a:ext cx="10369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buFont typeface="Wingdings" panose="05000000000000000000" pitchFamily="2" charset="2"/>
                <a:buChar char="§"/>
                <a:defRPr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defRPr>
              </a:lvl1pPr>
            </a:lstStyle>
            <a:p>
              <a:r>
                <a:rPr lang="en-US" altLang="ko-K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Requirements</a:t>
              </a:r>
            </a:p>
          </p:txBody>
        </p:sp>
        <p:sp>
          <p:nvSpPr>
            <p:cNvPr id="2" name="TextBox 4">
              <a:extLst>
                <a:ext uri="{FF2B5EF4-FFF2-40B4-BE49-F238E27FC236}">
                  <a16:creationId xmlns:a16="http://schemas.microsoft.com/office/drawing/2014/main" id="{64FBA6CC-38CC-FAA0-CCB9-B72F65C68C8F}"/>
                </a:ext>
              </a:extLst>
            </p:cNvPr>
            <p:cNvSpPr txBox="1"/>
            <p:nvPr/>
          </p:nvSpPr>
          <p:spPr>
            <a:xfrm>
              <a:off x="791187" y="1397437"/>
              <a:ext cx="10369550" cy="1289071"/>
            </a:xfrm>
            <a:prstGeom prst="rect">
              <a:avLst/>
            </a:prstGeom>
            <a:noFill/>
            <a:ln>
              <a:solidFill>
                <a:schemeClr val="tx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 algn="just" defTabSz="914400" rtl="0" eaLnBrk="1" latinLnBrk="1" hangingPunct="1">
                <a:lnSpc>
                  <a:spcPct val="200000"/>
                </a:lnSpc>
                <a:buFont typeface="Arial" panose="020B0604020202020204" pitchFamily="34" charset="0"/>
                <a:buChar char="•"/>
                <a:defRPr sz="1600" kern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D0D0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</a:t>
              </a:r>
              <a:r>
                <a:rPr lang="en-US" altLang="ko-KR" sz="1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spatio</a:t>
              </a:r>
              <a:r>
                <a:rPr lang="en-US" altLang="ko-KR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-temporal interactions</a:t>
              </a:r>
              <a:r>
                <a: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among players and the ball in football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Account for </a:t>
              </a:r>
              <a:r>
                <a:rPr lang="en-US" altLang="ko-KR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inherent uncertainty in defenders’ movement</a:t>
              </a:r>
              <a:r>
                <a: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 during training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Use complementary metrics to </a:t>
              </a:r>
              <a:r>
                <a:rPr lang="en-US" altLang="ko-KR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verify prediction validity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BBFC01-B0E3-D8B7-3594-32EFF32BD484}"/>
                </a:ext>
              </a:extLst>
            </p:cNvPr>
            <p:cNvSpPr txBox="1"/>
            <p:nvPr/>
          </p:nvSpPr>
          <p:spPr>
            <a:xfrm>
              <a:off x="590550" y="3429000"/>
              <a:ext cx="10369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>
                <a:buFont typeface="Wingdings" panose="05000000000000000000" pitchFamily="2" charset="2"/>
                <a:buChar char="§"/>
                <a:defRPr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defRPr>
              </a:lvl1pPr>
            </a:lstStyle>
            <a:p>
              <a:r>
                <a:rPr lang="en-US" altLang="ko-KR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Implementations</a:t>
              </a:r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7BB06054-0349-76EF-DB89-745E1A3F0D1E}"/>
                </a:ext>
              </a:extLst>
            </p:cNvPr>
            <p:cNvSpPr txBox="1"/>
            <p:nvPr/>
          </p:nvSpPr>
          <p:spPr>
            <a:xfrm>
              <a:off x="791187" y="3890665"/>
              <a:ext cx="10369550" cy="1332801"/>
            </a:xfrm>
            <a:prstGeom prst="rect">
              <a:avLst/>
            </a:prstGeom>
            <a:noFill/>
            <a:ln>
              <a:solidFill>
                <a:schemeClr val="tx1">
                  <a:alpha val="0"/>
                </a:schemeClr>
              </a:solidFill>
            </a:ln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285750" indent="-285750" algn="just" defTabSz="914400" rtl="0" eaLnBrk="1" latinLnBrk="1" hangingPunct="1">
                <a:lnSpc>
                  <a:spcPct val="200000"/>
                </a:lnSpc>
                <a:buFont typeface="Arial" panose="020B0604020202020204" pitchFamily="34" charset="0"/>
                <a:buChar char="•"/>
                <a:defRPr sz="1600" kern="120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0D0D0D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50000"/>
                </a:lnSpc>
              </a:pPr>
              <a:r>
                <a: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Modeling players &amp; ball interactions as a </a:t>
              </a:r>
              <a:r>
                <a:rPr lang="en-US" altLang="ko-KR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Using a </a:t>
              </a:r>
              <a:r>
                <a:rPr lang="en-US" altLang="ko-KR" sz="1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conditional diffusion model </a:t>
              </a:r>
              <a:r>
                <a:rPr lang="en-US" altLang="ko-KR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 capture diverse &amp; uncertain futures</a:t>
              </a:r>
            </a:p>
            <a:p>
              <a:pPr marL="628650" lvl="2">
                <a:lnSpc>
                  <a:spcPct val="150000"/>
                </a:lnSpc>
              </a:pPr>
              <a:r>
                <a: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☞ 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</a:t>
              </a:r>
              <a:r>
                <a:rPr lang="en-US" altLang="ko-KR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Diffoot</a:t>
              </a:r>
              <a:r>
                <a:rPr lang="en-US" altLang="ko-KR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”: Graph-Conditioned Diffusion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689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ED5C5-A3C7-ABC9-E88D-37721CC81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E33865-973C-AA4C-095E-61158C8B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53A1B5-0E2D-8DD2-87F0-95ACBC5BB4BF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Basic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7A084-27A0-D61B-3DF8-2BB536AEDCCE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Diffusion 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F60047-7F99-0CA3-9F95-AD9F03352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92" y="1563502"/>
            <a:ext cx="7725016" cy="41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9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A5EAF-8539-FD52-0489-F49514688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8326AF-C190-A55A-1BB9-45F3E823A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09549C-3EFC-79D5-1CDA-04A273D0F976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Basic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7FE9B4-4644-FF07-8E58-AFD29254A3A1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Diffusion 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B979C2-55C9-1B03-5BCC-703B35CA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3492" y="1563502"/>
            <a:ext cx="7725016" cy="411519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2F54948-2B01-0EF4-C38B-7169D7D98C13}"/>
              </a:ext>
            </a:extLst>
          </p:cNvPr>
          <p:cNvSpPr/>
          <p:nvPr/>
        </p:nvSpPr>
        <p:spPr>
          <a:xfrm>
            <a:off x="4664210" y="5294500"/>
            <a:ext cx="983557" cy="41513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25814C8-98A2-FAD4-ACC8-695B3833A6F0}"/>
              </a:ext>
            </a:extLst>
          </p:cNvPr>
          <p:cNvSpPr/>
          <p:nvPr/>
        </p:nvSpPr>
        <p:spPr>
          <a:xfrm>
            <a:off x="5899033" y="5152768"/>
            <a:ext cx="1293222" cy="698596"/>
          </a:xfrm>
          <a:prstGeom prst="rightArrow">
            <a:avLst>
              <a:gd name="adj1" fmla="val 60219"/>
              <a:gd name="adj2" fmla="val 3046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dirty="0">
                <a:solidFill>
                  <a:prstClr val="black"/>
                </a:solidFill>
                <a:latin typeface="Times New Roman" panose="02020603050405020304" pitchFamily="18" charset="0"/>
                <a:ea typeface="에스코어 드림 4 Regular"/>
                <a:cs typeface="Times New Roman" panose="02020603050405020304" pitchFamily="18" charset="0"/>
              </a:rPr>
              <a:t>Expand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D2F9DB-29D6-10A4-0015-78DA046E1B50}"/>
                  </a:ext>
                </a:extLst>
              </p:cNvPr>
              <p:cNvSpPr txBox="1"/>
              <p:nvPr/>
            </p:nvSpPr>
            <p:spPr>
              <a:xfrm>
                <a:off x="7295446" y="5317400"/>
                <a:ext cx="3425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ko-KR" altLang="en-US" sz="2400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d>
                        <m:dPr>
                          <m:ctrlPr>
                            <a:rPr lang="en-US" altLang="ko-KR" sz="2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, 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, </m:t>
                          </m:r>
                          <m:r>
                            <a:rPr lang="en-US" altLang="ko-KR" sz="2400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n-US" altLang="ko-KR" sz="2400">
                          <a:latin typeface="Cambria Math" panose="02040503050406030204" pitchFamily="18" charset="0"/>
                        </a:rPr>
                        <m:t>, </m:t>
                      </m:r>
                      <m:r>
                        <a:rPr lang="en-US" altLang="ko-KR" sz="2400" b="1" i="1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altLang="ko-KR" sz="2400">
                          <a:latin typeface="Cambria Math" panose="02040503050406030204" pitchFamily="18" charset="0"/>
                        </a:rPr>
                        <m:t>: </m:t>
                      </m:r>
                      <m:r>
                        <a:rPr lang="en-US" altLang="ko-KR" sz="2400">
                          <a:latin typeface="Cambria Math" panose="02040503050406030204" pitchFamily="18" charset="0"/>
                        </a:rPr>
                        <m:t>𝑐𝑜𝑛𝑑𝑖𝑡𝑖𝑜𝑛</m:t>
                      </m:r>
                    </m:oMath>
                  </m:oMathPara>
                </a14:m>
                <a:endParaRPr lang="ko-KR" altLang="en-US" sz="2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2D2F9DB-29D6-10A4-0015-78DA046E1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446" y="5317400"/>
                <a:ext cx="3425040" cy="369332"/>
              </a:xfrm>
              <a:prstGeom prst="rect">
                <a:avLst/>
              </a:prstGeom>
              <a:blipFill>
                <a:blip r:embed="rId4"/>
                <a:stretch>
                  <a:fillRect l="-534" r="-1423"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798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8B899-7F0C-1088-2A75-CD729FCB2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B986F2-7B68-2275-F83B-4914E1E08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D3B174-AF87-FECB-3BF2-08E6C291DD16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Framework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3BB7EC-13FA-A284-AFCD-F8303A521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168" y="2170689"/>
            <a:ext cx="11517664" cy="3589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DDB633-4B7C-198B-491C-118A0D89B1B2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</a:t>
            </a:r>
            <a:r>
              <a:rPr lang="en-US" altLang="ko-KR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Diffoot</a:t>
            </a:r>
            <a:endParaRPr lang="en-US" altLang="ko-KR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599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7E31A-04E3-F87F-4BC6-A839D4C4A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1B231A-45FA-E386-56A3-CF75BACF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01366-3648-1C8A-814A-9CA37DB6B92F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4CAA8-E6F7-2B67-22FB-5890686652EB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10D7E296-E1E7-DAA6-85A8-992448508B38}"/>
                  </a:ext>
                </a:extLst>
              </p:cNvPr>
              <p:cNvSpPr txBox="1"/>
              <p:nvPr/>
            </p:nvSpPr>
            <p:spPr>
              <a:xfrm>
                <a:off x="791187" y="1335884"/>
                <a:ext cx="10369550" cy="1704569"/>
              </a:xfrm>
              <a:prstGeom prst="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285750" indent="-285750" algn="just" defTabSz="914400" rtl="0" eaLnBrk="1" latinLnBrk="1" hangingPunct="1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600" kern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D0D0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model </a:t>
                </a:r>
                <a:r>
                  <a:rPr lang="en-US" altLang="ko-KR" sz="1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spatio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-temporal interactions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among players and the ball in football during the past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frames </a:t>
                </a:r>
              </a:p>
              <a:p>
                <a:pPr marL="628650" lvl="2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/>
                    <a:cs typeface="Times New Roman" panose="02020603050405020304" pitchFamily="18" charset="0"/>
                  </a:rPr>
                  <a:t>☞ </a:t>
                </a:r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/>
                    <a:cs typeface="Times New Roman" panose="02020603050405020304" pitchFamily="18" charset="0"/>
                  </a:rPr>
                  <a:t>Construct a graph</a:t>
                </a:r>
                <a:r>
                  <a:rPr lang="en-US" altLang="ko-K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/>
                    <a:cs typeface="Times New Roman" panose="02020603050405020304" pitchFamily="18" charset="0"/>
                  </a:rPr>
                  <a:t> with spatial &amp; temporal property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Node: 22 players &amp; ball with different types (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ttackers,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efenders,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Edge: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edge 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(interaction for each frame) &amp;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edge 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(continuity of same node across frames)</a:t>
                </a:r>
              </a:p>
            </p:txBody>
          </p:sp>
        </mc:Choice>
        <mc:Fallback xmlns="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10D7E296-E1E7-DAA6-85A8-992448508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87" y="1335884"/>
                <a:ext cx="10369550" cy="1704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631379FC-B1AF-C6CC-73A8-372AD17CFFD1}"/>
              </a:ext>
            </a:extLst>
          </p:cNvPr>
          <p:cNvGrpSpPr/>
          <p:nvPr/>
        </p:nvGrpSpPr>
        <p:grpSpPr>
          <a:xfrm>
            <a:off x="2743202" y="3162213"/>
            <a:ext cx="6562549" cy="3119272"/>
            <a:chOff x="-745754" y="3100027"/>
            <a:chExt cx="7546704" cy="35870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02E45AE-9E1D-F98B-A6E5-0DD9FDB9DB4C}"/>
                </a:ext>
              </a:extLst>
            </p:cNvPr>
            <p:cNvGrpSpPr/>
            <p:nvPr/>
          </p:nvGrpSpPr>
          <p:grpSpPr>
            <a:xfrm>
              <a:off x="1367745" y="3639567"/>
              <a:ext cx="3313386" cy="2867440"/>
              <a:chOff x="979693" y="3429000"/>
              <a:chExt cx="3135856" cy="2578228"/>
            </a:xfrm>
          </p:grpSpPr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F91B5635-D2A4-E41A-1141-3B53FC2A2028}"/>
                  </a:ext>
                </a:extLst>
              </p:cNvPr>
              <p:cNvCxnSpPr>
                <a:cxnSpLocks/>
                <a:stCxn id="116" idx="0"/>
                <a:endCxn id="134" idx="4"/>
              </p:cNvCxnSpPr>
              <p:nvPr/>
            </p:nvCxnSpPr>
            <p:spPr>
              <a:xfrm flipV="1">
                <a:off x="1390513" y="3706160"/>
                <a:ext cx="270236" cy="12286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2E9BD040-F9B8-D2BE-E386-E7267590BCE1}"/>
                  </a:ext>
                </a:extLst>
              </p:cNvPr>
              <p:cNvCxnSpPr>
                <a:cxnSpLocks/>
                <a:stCxn id="122" idx="7"/>
                <a:endCxn id="110" idx="3"/>
              </p:cNvCxnSpPr>
              <p:nvPr/>
            </p:nvCxnSpPr>
            <p:spPr>
              <a:xfrm flipV="1">
                <a:off x="2725058" y="4025472"/>
                <a:ext cx="880276" cy="5460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6571E5FF-AA51-AA12-F135-32C88AF1A34D}"/>
                  </a:ext>
                </a:extLst>
              </p:cNvPr>
              <p:cNvCxnSpPr>
                <a:cxnSpLocks/>
                <a:stCxn id="122" idx="5"/>
                <a:endCxn id="128" idx="1"/>
              </p:cNvCxnSpPr>
              <p:nvPr/>
            </p:nvCxnSpPr>
            <p:spPr>
              <a:xfrm>
                <a:off x="2725058" y="4767511"/>
                <a:ext cx="851723" cy="6930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04ACD734-B614-306B-6F87-1CD2127DCB5A}"/>
                  </a:ext>
                </a:extLst>
              </p:cNvPr>
              <p:cNvCxnSpPr>
                <a:cxnSpLocks/>
                <a:stCxn id="110" idx="4"/>
                <a:endCxn id="128" idx="0"/>
              </p:cNvCxnSpPr>
              <p:nvPr/>
            </p:nvCxnSpPr>
            <p:spPr>
              <a:xfrm flipH="1">
                <a:off x="3676184" y="4066061"/>
                <a:ext cx="28553" cy="13538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FF251E40-1BEF-F05F-39AE-67B62C8E33F5}"/>
                  </a:ext>
                </a:extLst>
              </p:cNvPr>
              <p:cNvCxnSpPr>
                <a:stCxn id="134" idx="5"/>
                <a:endCxn id="122" idx="1"/>
              </p:cNvCxnSpPr>
              <p:nvPr/>
            </p:nvCxnSpPr>
            <p:spPr>
              <a:xfrm>
                <a:off x="1760151" y="3665571"/>
                <a:ext cx="766102" cy="905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36B6CBFA-3F2E-13F9-430C-5BB78626DB80}"/>
                  </a:ext>
                </a:extLst>
              </p:cNvPr>
              <p:cNvGrpSpPr/>
              <p:nvPr/>
            </p:nvGrpSpPr>
            <p:grpSpPr>
              <a:xfrm>
                <a:off x="1249929" y="3429000"/>
                <a:ext cx="821632" cy="587271"/>
                <a:chOff x="1711175" y="3620064"/>
                <a:chExt cx="356420" cy="258424"/>
              </a:xfrm>
            </p:grpSpPr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A1427BC7-03F3-445F-1B91-5C9FBACC4E24}"/>
                    </a:ext>
                  </a:extLst>
                </p:cNvPr>
                <p:cNvSpPr/>
                <p:nvPr/>
              </p:nvSpPr>
              <p:spPr>
                <a:xfrm>
                  <a:off x="1828405" y="3620064"/>
                  <a:ext cx="121963" cy="121962"/>
                </a:xfrm>
                <a:prstGeom prst="ellipse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9C884D2D-D825-12CF-D986-F34FF9D02F10}"/>
                    </a:ext>
                  </a:extLst>
                </p:cNvPr>
                <p:cNvGrpSpPr/>
                <p:nvPr/>
              </p:nvGrpSpPr>
              <p:grpSpPr>
                <a:xfrm>
                  <a:off x="1711175" y="3788578"/>
                  <a:ext cx="356420" cy="89910"/>
                  <a:chOff x="7440411" y="876046"/>
                  <a:chExt cx="218795" cy="55193"/>
                </a:xfrm>
                <a:solidFill>
                  <a:srgbClr val="9ECAE1"/>
                </a:solidFill>
              </p:grpSpPr>
              <p:sp>
                <p:nvSpPr>
                  <p:cNvPr id="136" name="직사각형 135">
                    <a:extLst>
                      <a:ext uri="{FF2B5EF4-FFF2-40B4-BE49-F238E27FC236}">
                        <a16:creationId xmlns:a16="http://schemas.microsoft.com/office/drawing/2014/main" id="{94B223ED-D53D-F038-6EE4-1A26DE1B8D16}"/>
                      </a:ext>
                    </a:extLst>
                  </p:cNvPr>
                  <p:cNvSpPr/>
                  <p:nvPr/>
                </p:nvSpPr>
                <p:spPr>
                  <a:xfrm>
                    <a:off x="7440411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id="{C3B513F5-2476-F3E5-57E6-149C058B782C}"/>
                      </a:ext>
                    </a:extLst>
                  </p:cNvPr>
                  <p:cNvSpPr/>
                  <p:nvPr/>
                </p:nvSpPr>
                <p:spPr>
                  <a:xfrm>
                    <a:off x="7495523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0BC086B0-CC03-6373-9648-BEFA14710EB4}"/>
                      </a:ext>
                    </a:extLst>
                  </p:cNvPr>
                  <p:cNvSpPr/>
                  <p:nvPr/>
                </p:nvSpPr>
                <p:spPr>
                  <a:xfrm>
                    <a:off x="7550635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42" name="직사각형 141">
                    <a:extLst>
                      <a:ext uri="{FF2B5EF4-FFF2-40B4-BE49-F238E27FC236}">
                        <a16:creationId xmlns:a16="http://schemas.microsoft.com/office/drawing/2014/main" id="{9446A188-BC55-6301-3CDD-34B8BC62B050}"/>
                      </a:ext>
                    </a:extLst>
                  </p:cNvPr>
                  <p:cNvSpPr/>
                  <p:nvPr/>
                </p:nvSpPr>
                <p:spPr>
                  <a:xfrm>
                    <a:off x="7604094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0435CA71-30E8-77B1-E576-619859CBFC57}"/>
                  </a:ext>
                </a:extLst>
              </p:cNvPr>
              <p:cNvGrpSpPr/>
              <p:nvPr/>
            </p:nvGrpSpPr>
            <p:grpSpPr>
              <a:xfrm>
                <a:off x="3265364" y="5419957"/>
                <a:ext cx="821632" cy="587271"/>
                <a:chOff x="1711175" y="3620064"/>
                <a:chExt cx="356420" cy="258424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6228686B-2D6A-D0DA-ADC7-6AC5A40C2993}"/>
                    </a:ext>
                  </a:extLst>
                </p:cNvPr>
                <p:cNvSpPr/>
                <p:nvPr/>
              </p:nvSpPr>
              <p:spPr>
                <a:xfrm>
                  <a:off x="1828405" y="3620064"/>
                  <a:ext cx="121963" cy="121962"/>
                </a:xfrm>
                <a:prstGeom prst="ellipse">
                  <a:avLst/>
                </a:prstGeom>
                <a:solidFill>
                  <a:srgbClr val="9ECAE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C92EB593-F432-4E97-EA97-9EA18B5DCA9F}"/>
                    </a:ext>
                  </a:extLst>
                </p:cNvPr>
                <p:cNvGrpSpPr/>
                <p:nvPr/>
              </p:nvGrpSpPr>
              <p:grpSpPr>
                <a:xfrm>
                  <a:off x="1711175" y="3788578"/>
                  <a:ext cx="356420" cy="89910"/>
                  <a:chOff x="7440411" y="876046"/>
                  <a:chExt cx="218795" cy="55193"/>
                </a:xfrm>
                <a:solidFill>
                  <a:srgbClr val="9ECAE1"/>
                </a:solidFill>
              </p:grpSpPr>
              <p:sp>
                <p:nvSpPr>
                  <p:cNvPr id="130" name="직사각형 129">
                    <a:extLst>
                      <a:ext uri="{FF2B5EF4-FFF2-40B4-BE49-F238E27FC236}">
                        <a16:creationId xmlns:a16="http://schemas.microsoft.com/office/drawing/2014/main" id="{B7674BED-B82C-4AD3-FC64-0537F80B8C6C}"/>
                      </a:ext>
                    </a:extLst>
                  </p:cNvPr>
                  <p:cNvSpPr/>
                  <p:nvPr/>
                </p:nvSpPr>
                <p:spPr>
                  <a:xfrm>
                    <a:off x="7440411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1" name="직사각형 130">
                    <a:extLst>
                      <a:ext uri="{FF2B5EF4-FFF2-40B4-BE49-F238E27FC236}">
                        <a16:creationId xmlns:a16="http://schemas.microsoft.com/office/drawing/2014/main" id="{FBA1520A-865E-B862-7F43-45846D43D55B}"/>
                      </a:ext>
                    </a:extLst>
                  </p:cNvPr>
                  <p:cNvSpPr/>
                  <p:nvPr/>
                </p:nvSpPr>
                <p:spPr>
                  <a:xfrm>
                    <a:off x="7495523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2" name="직사각형 131">
                    <a:extLst>
                      <a:ext uri="{FF2B5EF4-FFF2-40B4-BE49-F238E27FC236}">
                        <a16:creationId xmlns:a16="http://schemas.microsoft.com/office/drawing/2014/main" id="{6B4DF975-FB37-7510-EE5C-33D07AAC9CDF}"/>
                      </a:ext>
                    </a:extLst>
                  </p:cNvPr>
                  <p:cNvSpPr/>
                  <p:nvPr/>
                </p:nvSpPr>
                <p:spPr>
                  <a:xfrm>
                    <a:off x="7550635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3" name="직사각형 132">
                    <a:extLst>
                      <a:ext uri="{FF2B5EF4-FFF2-40B4-BE49-F238E27FC236}">
                        <a16:creationId xmlns:a16="http://schemas.microsoft.com/office/drawing/2014/main" id="{2BB9C555-073D-7290-9260-34B657196C32}"/>
                      </a:ext>
                    </a:extLst>
                  </p:cNvPr>
                  <p:cNvSpPr/>
                  <p:nvPr/>
                </p:nvSpPr>
                <p:spPr>
                  <a:xfrm>
                    <a:off x="7604094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2E70C3B4-EBD1-20B4-A6AB-F5CEDDA77C60}"/>
                  </a:ext>
                </a:extLst>
              </p:cNvPr>
              <p:cNvGrpSpPr/>
              <p:nvPr/>
            </p:nvGrpSpPr>
            <p:grpSpPr>
              <a:xfrm>
                <a:off x="2214836" y="4530940"/>
                <a:ext cx="821632" cy="587271"/>
                <a:chOff x="1711175" y="3620064"/>
                <a:chExt cx="356420" cy="258424"/>
              </a:xfrm>
            </p:grpSpPr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E00F1E47-A33A-2F93-C45E-2248ABC97A76}"/>
                    </a:ext>
                  </a:extLst>
                </p:cNvPr>
                <p:cNvSpPr/>
                <p:nvPr/>
              </p:nvSpPr>
              <p:spPr>
                <a:xfrm>
                  <a:off x="1828405" y="3620064"/>
                  <a:ext cx="121963" cy="121962"/>
                </a:xfrm>
                <a:prstGeom prst="ellipse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 dirty="0"/>
                </a:p>
              </p:txBody>
            </p:sp>
            <p:grpSp>
              <p:nvGrpSpPr>
                <p:cNvPr id="123" name="그룹 122">
                  <a:extLst>
                    <a:ext uri="{FF2B5EF4-FFF2-40B4-BE49-F238E27FC236}">
                      <a16:creationId xmlns:a16="http://schemas.microsoft.com/office/drawing/2014/main" id="{C11102DC-2CF5-4CC0-B90E-04B8E30350CD}"/>
                    </a:ext>
                  </a:extLst>
                </p:cNvPr>
                <p:cNvGrpSpPr/>
                <p:nvPr/>
              </p:nvGrpSpPr>
              <p:grpSpPr>
                <a:xfrm>
                  <a:off x="1711175" y="3788578"/>
                  <a:ext cx="356420" cy="89910"/>
                  <a:chOff x="7440411" y="876046"/>
                  <a:chExt cx="218795" cy="55193"/>
                </a:xfrm>
                <a:solidFill>
                  <a:srgbClr val="9ECAE1"/>
                </a:solidFill>
              </p:grpSpPr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0D2E260C-9C2B-68A4-C53B-C0435AAD89AF}"/>
                      </a:ext>
                    </a:extLst>
                  </p:cNvPr>
                  <p:cNvSpPr/>
                  <p:nvPr/>
                </p:nvSpPr>
                <p:spPr>
                  <a:xfrm>
                    <a:off x="7440411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5" name="직사각형 124">
                    <a:extLst>
                      <a:ext uri="{FF2B5EF4-FFF2-40B4-BE49-F238E27FC236}">
                        <a16:creationId xmlns:a16="http://schemas.microsoft.com/office/drawing/2014/main" id="{A27E9232-FE0C-E716-3871-475378C30DF0}"/>
                      </a:ext>
                    </a:extLst>
                  </p:cNvPr>
                  <p:cNvSpPr/>
                  <p:nvPr/>
                </p:nvSpPr>
                <p:spPr>
                  <a:xfrm>
                    <a:off x="7495523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6" name="직사각형 125">
                    <a:extLst>
                      <a:ext uri="{FF2B5EF4-FFF2-40B4-BE49-F238E27FC236}">
                        <a16:creationId xmlns:a16="http://schemas.microsoft.com/office/drawing/2014/main" id="{85A8218E-F2A0-3A54-AED2-7C2E4EE30ABC}"/>
                      </a:ext>
                    </a:extLst>
                  </p:cNvPr>
                  <p:cNvSpPr/>
                  <p:nvPr/>
                </p:nvSpPr>
                <p:spPr>
                  <a:xfrm>
                    <a:off x="7550635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7" name="직사각형 126">
                    <a:extLst>
                      <a:ext uri="{FF2B5EF4-FFF2-40B4-BE49-F238E27FC236}">
                        <a16:creationId xmlns:a16="http://schemas.microsoft.com/office/drawing/2014/main" id="{97B9CB18-CADA-8491-03EB-F21ADD56689A}"/>
                      </a:ext>
                    </a:extLst>
                  </p:cNvPr>
                  <p:cNvSpPr/>
                  <p:nvPr/>
                </p:nvSpPr>
                <p:spPr>
                  <a:xfrm>
                    <a:off x="7604094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2D7412D4-4F80-8425-5D42-0CB46C44AB44}"/>
                  </a:ext>
                </a:extLst>
              </p:cNvPr>
              <p:cNvGrpSpPr/>
              <p:nvPr/>
            </p:nvGrpSpPr>
            <p:grpSpPr>
              <a:xfrm>
                <a:off x="979693" y="4934847"/>
                <a:ext cx="821632" cy="587271"/>
                <a:chOff x="1711175" y="3620064"/>
                <a:chExt cx="356420" cy="258424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66C8113B-9687-844B-6538-A92218E57341}"/>
                    </a:ext>
                  </a:extLst>
                </p:cNvPr>
                <p:cNvSpPr/>
                <p:nvPr/>
              </p:nvSpPr>
              <p:spPr>
                <a:xfrm>
                  <a:off x="1828405" y="3620064"/>
                  <a:ext cx="121963" cy="121962"/>
                </a:xfrm>
                <a:prstGeom prst="ellipse">
                  <a:avLst/>
                </a:prstGeom>
                <a:solidFill>
                  <a:srgbClr val="9ECAE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F7BB7880-D5E7-A6DA-20FF-7A4B43FD5D90}"/>
                    </a:ext>
                  </a:extLst>
                </p:cNvPr>
                <p:cNvGrpSpPr/>
                <p:nvPr/>
              </p:nvGrpSpPr>
              <p:grpSpPr>
                <a:xfrm>
                  <a:off x="1711175" y="3788578"/>
                  <a:ext cx="356420" cy="89910"/>
                  <a:chOff x="7440411" y="876046"/>
                  <a:chExt cx="218795" cy="55193"/>
                </a:xfrm>
                <a:solidFill>
                  <a:srgbClr val="9ECAE1"/>
                </a:solidFill>
              </p:grpSpPr>
              <p:sp>
                <p:nvSpPr>
                  <p:cNvPr id="118" name="직사각형 117">
                    <a:extLst>
                      <a:ext uri="{FF2B5EF4-FFF2-40B4-BE49-F238E27FC236}">
                        <a16:creationId xmlns:a16="http://schemas.microsoft.com/office/drawing/2014/main" id="{0146471F-19DF-13BC-FEB0-D77C4C9B47F8}"/>
                      </a:ext>
                    </a:extLst>
                  </p:cNvPr>
                  <p:cNvSpPr/>
                  <p:nvPr/>
                </p:nvSpPr>
                <p:spPr>
                  <a:xfrm>
                    <a:off x="7440411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19" name="직사각형 118">
                    <a:extLst>
                      <a:ext uri="{FF2B5EF4-FFF2-40B4-BE49-F238E27FC236}">
                        <a16:creationId xmlns:a16="http://schemas.microsoft.com/office/drawing/2014/main" id="{53D4AB2E-E1F2-E6D4-E6EB-241E55DC3C54}"/>
                      </a:ext>
                    </a:extLst>
                  </p:cNvPr>
                  <p:cNvSpPr/>
                  <p:nvPr/>
                </p:nvSpPr>
                <p:spPr>
                  <a:xfrm>
                    <a:off x="7495523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0" name="직사각형 119">
                    <a:extLst>
                      <a:ext uri="{FF2B5EF4-FFF2-40B4-BE49-F238E27FC236}">
                        <a16:creationId xmlns:a16="http://schemas.microsoft.com/office/drawing/2014/main" id="{DC656994-7DE1-F549-B35A-4C65426E2929}"/>
                      </a:ext>
                    </a:extLst>
                  </p:cNvPr>
                  <p:cNvSpPr/>
                  <p:nvPr/>
                </p:nvSpPr>
                <p:spPr>
                  <a:xfrm>
                    <a:off x="7550635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151DA793-A2F6-6FBF-A5A0-CF06AE2956DE}"/>
                      </a:ext>
                    </a:extLst>
                  </p:cNvPr>
                  <p:cNvSpPr/>
                  <p:nvPr/>
                </p:nvSpPr>
                <p:spPr>
                  <a:xfrm>
                    <a:off x="7604094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7006729B-83D7-3BCA-0368-0EF89B3C8EF3}"/>
                  </a:ext>
                </a:extLst>
              </p:cNvPr>
              <p:cNvGrpSpPr/>
              <p:nvPr/>
            </p:nvGrpSpPr>
            <p:grpSpPr>
              <a:xfrm>
                <a:off x="3293917" y="3788901"/>
                <a:ext cx="821632" cy="587271"/>
                <a:chOff x="1711175" y="3620064"/>
                <a:chExt cx="356420" cy="258424"/>
              </a:xfrm>
            </p:grpSpPr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3568EF78-E498-A1DF-C886-DB317D412B1F}"/>
                    </a:ext>
                  </a:extLst>
                </p:cNvPr>
                <p:cNvSpPr/>
                <p:nvPr/>
              </p:nvSpPr>
              <p:spPr>
                <a:xfrm>
                  <a:off x="1828405" y="3620064"/>
                  <a:ext cx="121963" cy="121962"/>
                </a:xfrm>
                <a:prstGeom prst="ellipse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85C384E1-843B-5095-A9CE-FE79D39E1F37}"/>
                    </a:ext>
                  </a:extLst>
                </p:cNvPr>
                <p:cNvGrpSpPr/>
                <p:nvPr/>
              </p:nvGrpSpPr>
              <p:grpSpPr>
                <a:xfrm>
                  <a:off x="1711175" y="3788578"/>
                  <a:ext cx="356420" cy="89910"/>
                  <a:chOff x="7440411" y="876046"/>
                  <a:chExt cx="218795" cy="55193"/>
                </a:xfrm>
                <a:solidFill>
                  <a:srgbClr val="9ECAE1"/>
                </a:solidFill>
              </p:grpSpPr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066259A2-BD55-2603-9001-2A2A6FA8624E}"/>
                      </a:ext>
                    </a:extLst>
                  </p:cNvPr>
                  <p:cNvSpPr/>
                  <p:nvPr/>
                </p:nvSpPr>
                <p:spPr>
                  <a:xfrm>
                    <a:off x="7440411" y="876046"/>
                    <a:ext cx="55112" cy="55193"/>
                  </a:xfrm>
                  <a:prstGeom prst="rect">
                    <a:avLst/>
                  </a:prstGeom>
                  <a:solidFill>
                    <a:srgbClr val="FFC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13" name="직사각형 112">
                    <a:extLst>
                      <a:ext uri="{FF2B5EF4-FFF2-40B4-BE49-F238E27FC236}">
                        <a16:creationId xmlns:a16="http://schemas.microsoft.com/office/drawing/2014/main" id="{B122F900-8E19-A0AC-0276-DE6B8098256A}"/>
                      </a:ext>
                    </a:extLst>
                  </p:cNvPr>
                  <p:cNvSpPr/>
                  <p:nvPr/>
                </p:nvSpPr>
                <p:spPr>
                  <a:xfrm>
                    <a:off x="7495523" y="876046"/>
                    <a:ext cx="55112" cy="55193"/>
                  </a:xfrm>
                  <a:prstGeom prst="rect">
                    <a:avLst/>
                  </a:prstGeom>
                  <a:solidFill>
                    <a:srgbClr val="FFC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FE827F9E-FF71-9D1A-59FC-5C237AA37A18}"/>
                      </a:ext>
                    </a:extLst>
                  </p:cNvPr>
                  <p:cNvSpPr/>
                  <p:nvPr/>
                </p:nvSpPr>
                <p:spPr>
                  <a:xfrm>
                    <a:off x="7550635" y="876046"/>
                    <a:ext cx="55112" cy="55193"/>
                  </a:xfrm>
                  <a:prstGeom prst="rect">
                    <a:avLst/>
                  </a:prstGeom>
                  <a:solidFill>
                    <a:srgbClr val="FFC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8DF193D7-66A3-3679-8AD9-F811C679423A}"/>
                      </a:ext>
                    </a:extLst>
                  </p:cNvPr>
                  <p:cNvSpPr/>
                  <p:nvPr/>
                </p:nvSpPr>
                <p:spPr>
                  <a:xfrm>
                    <a:off x="7604094" y="876046"/>
                    <a:ext cx="55112" cy="55193"/>
                  </a:xfrm>
                  <a:prstGeom prst="rect">
                    <a:avLst/>
                  </a:prstGeom>
                  <a:solidFill>
                    <a:srgbClr val="FFC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3F4319E5-EC89-E54D-0D84-2EC511E0A532}"/>
                  </a:ext>
                </a:extLst>
              </p:cNvPr>
              <p:cNvCxnSpPr>
                <a:cxnSpLocks/>
                <a:stCxn id="116" idx="6"/>
                <a:endCxn id="122" idx="2"/>
              </p:cNvCxnSpPr>
              <p:nvPr/>
            </p:nvCxnSpPr>
            <p:spPr>
              <a:xfrm flipV="1">
                <a:off x="1531089" y="4669520"/>
                <a:ext cx="953990" cy="4039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839E89BA-8AE0-C05F-2034-8C8DBE79BB66}"/>
                  </a:ext>
                </a:extLst>
              </p:cNvPr>
              <p:cNvCxnSpPr>
                <a:cxnSpLocks/>
                <a:stCxn id="134" idx="6"/>
                <a:endCxn id="110" idx="2"/>
              </p:cNvCxnSpPr>
              <p:nvPr/>
            </p:nvCxnSpPr>
            <p:spPr>
              <a:xfrm>
                <a:off x="1801325" y="3567580"/>
                <a:ext cx="1762835" cy="3599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B52498E9-8863-A73D-0755-EF87840CDD04}"/>
                </a:ext>
              </a:extLst>
            </p:cNvPr>
            <p:cNvSpPr/>
            <p:nvPr/>
          </p:nvSpPr>
          <p:spPr>
            <a:xfrm>
              <a:off x="931339" y="3362386"/>
              <a:ext cx="4244112" cy="33246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7E8B33A1-2504-2B56-D085-F154C4678BC7}"/>
                    </a:ext>
                  </a:extLst>
                </p:cNvPr>
                <p:cNvSpPr/>
                <p:nvPr/>
              </p:nvSpPr>
              <p:spPr>
                <a:xfrm>
                  <a:off x="2130176" y="3100027"/>
                  <a:ext cx="1923934" cy="444806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dk1"/>
                </a:lnRef>
                <a:fillRef idx="1001">
                  <a:schemeClr val="lt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7E8B33A1-2504-2B56-D085-F154C4678B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0176" y="3100027"/>
                  <a:ext cx="1923934" cy="444806"/>
                </a:xfrm>
                <a:prstGeom prst="roundRect">
                  <a:avLst/>
                </a:prstGeom>
                <a:blipFill>
                  <a:blip r:embed="rId4"/>
                  <a:stretch>
                    <a:fillRect t="-4615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BD727DA-D68F-8A77-AB32-80547E49AD3D}"/>
                    </a:ext>
                  </a:extLst>
                </p:cNvPr>
                <p:cNvSpPr txBox="1"/>
                <p:nvPr/>
              </p:nvSpPr>
              <p:spPr>
                <a:xfrm>
                  <a:off x="3929473" y="3663563"/>
                  <a:ext cx="871908" cy="424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BD727DA-D68F-8A77-AB32-80547E49A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473" y="3663563"/>
                  <a:ext cx="871908" cy="4247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54D031-129F-7136-EA85-198CE1750961}"/>
                    </a:ext>
                  </a:extLst>
                </p:cNvPr>
                <p:cNvSpPr txBox="1"/>
                <p:nvPr/>
              </p:nvSpPr>
              <p:spPr>
                <a:xfrm>
                  <a:off x="4272573" y="5536988"/>
                  <a:ext cx="564187" cy="43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054D031-129F-7136-EA85-198CE17509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573" y="5536988"/>
                  <a:ext cx="564187" cy="438729"/>
                </a:xfrm>
                <a:prstGeom prst="rect">
                  <a:avLst/>
                </a:prstGeom>
                <a:blipFill>
                  <a:blip r:embed="rId6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F1C6324-1051-A5D0-92CD-47DFE71EE3DD}"/>
                    </a:ext>
                  </a:extLst>
                </p:cNvPr>
                <p:cNvSpPr txBox="1"/>
                <p:nvPr/>
              </p:nvSpPr>
              <p:spPr>
                <a:xfrm>
                  <a:off x="1113324" y="5256274"/>
                  <a:ext cx="564187" cy="43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F1C6324-1051-A5D0-92CD-47DFE71EE3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324" y="5256274"/>
                  <a:ext cx="564187" cy="438729"/>
                </a:xfrm>
                <a:prstGeom prst="rect">
                  <a:avLst/>
                </a:prstGeom>
                <a:blipFill>
                  <a:blip r:embed="rId7"/>
                  <a:stretch>
                    <a:fillRect l="-98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92FA2D9-E6AF-D6A7-DCA3-05B1D38D4C04}"/>
                    </a:ext>
                  </a:extLst>
                </p:cNvPr>
                <p:cNvSpPr txBox="1"/>
                <p:nvPr/>
              </p:nvSpPr>
              <p:spPr>
                <a:xfrm>
                  <a:off x="2420045" y="4661185"/>
                  <a:ext cx="564187" cy="43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792FA2D9-E6AF-D6A7-DCA3-05B1D38D4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0045" y="4661185"/>
                  <a:ext cx="564187" cy="438729"/>
                </a:xfrm>
                <a:prstGeom prst="rect">
                  <a:avLst/>
                </a:prstGeom>
                <a:blipFill>
                  <a:blip r:embed="rId8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18F3BC7-7477-AC8A-EFE6-179AA0405B0D}"/>
                    </a:ext>
                  </a:extLst>
                </p:cNvPr>
                <p:cNvSpPr txBox="1"/>
                <p:nvPr/>
              </p:nvSpPr>
              <p:spPr>
                <a:xfrm>
                  <a:off x="1313154" y="3598491"/>
                  <a:ext cx="564187" cy="43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F18F3BC7-7477-AC8A-EFE6-179AA0405B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154" y="3598491"/>
                  <a:ext cx="564187" cy="438729"/>
                </a:xfrm>
                <a:prstGeom prst="rect">
                  <a:avLst/>
                </a:prstGeom>
                <a:blipFill>
                  <a:blip r:embed="rId9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말풍선: 모서리가 둥근 사각형 96">
              <a:extLst>
                <a:ext uri="{FF2B5EF4-FFF2-40B4-BE49-F238E27FC236}">
                  <a16:creationId xmlns:a16="http://schemas.microsoft.com/office/drawing/2014/main" id="{F2327C2A-D34F-9940-A1C6-9431E8C4998A}"/>
                </a:ext>
              </a:extLst>
            </p:cNvPr>
            <p:cNvSpPr/>
            <p:nvPr/>
          </p:nvSpPr>
          <p:spPr>
            <a:xfrm>
              <a:off x="5026139" y="3619439"/>
              <a:ext cx="1034923" cy="420733"/>
            </a:xfrm>
            <a:prstGeom prst="wedgeRoundRectCallout">
              <a:avLst>
                <a:gd name="adj1" fmla="val -102450"/>
                <a:gd name="adj2" fmla="val 15122"/>
                <a:gd name="adj3" fmla="val 16667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Ball</a:t>
              </a:r>
              <a:endParaRPr lang="ko-KR" altLang="en-US" dirty="0"/>
            </a:p>
          </p:txBody>
        </p:sp>
        <p:sp>
          <p:nvSpPr>
            <p:cNvPr id="7" name="말풍선: 모서리가 둥근 사각형 6">
              <a:extLst>
                <a:ext uri="{FF2B5EF4-FFF2-40B4-BE49-F238E27FC236}">
                  <a16:creationId xmlns:a16="http://schemas.microsoft.com/office/drawing/2014/main" id="{4EC779A2-7E06-3055-47F3-DAB493EE8332}"/>
                </a:ext>
              </a:extLst>
            </p:cNvPr>
            <p:cNvSpPr/>
            <p:nvPr/>
          </p:nvSpPr>
          <p:spPr>
            <a:xfrm>
              <a:off x="-745754" y="3862305"/>
              <a:ext cx="1745923" cy="485785"/>
            </a:xfrm>
            <a:prstGeom prst="wedgeRoundRectCallout">
              <a:avLst>
                <a:gd name="adj1" fmla="val 68565"/>
                <a:gd name="adj2" fmla="val -50743"/>
                <a:gd name="adj3" fmla="val 16667"/>
              </a:avLst>
            </a:prstGeom>
            <a:solidFill>
              <a:srgbClr val="F7E1F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Attacker 1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말풍선: 모서리가 둥근 사각형 5">
              <a:extLst>
                <a:ext uri="{FF2B5EF4-FFF2-40B4-BE49-F238E27FC236}">
                  <a16:creationId xmlns:a16="http://schemas.microsoft.com/office/drawing/2014/main" id="{AC9A6383-4893-9E3D-52A4-6A86A4D7214D}"/>
                </a:ext>
              </a:extLst>
            </p:cNvPr>
            <p:cNvSpPr/>
            <p:nvPr/>
          </p:nvSpPr>
          <p:spPr>
            <a:xfrm>
              <a:off x="5154749" y="5371350"/>
              <a:ext cx="1646201" cy="502466"/>
            </a:xfrm>
            <a:prstGeom prst="wedgeRoundRectCallout">
              <a:avLst>
                <a:gd name="adj1" fmla="val -71641"/>
                <a:gd name="adj2" fmla="val 11845"/>
                <a:gd name="adj3" fmla="val 16667"/>
              </a:avLst>
            </a:prstGeom>
            <a:solidFill>
              <a:srgbClr val="9ECA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Defender 1</a:t>
              </a:r>
              <a:endParaRPr lang="ko-KR" altLang="en-US" dirty="0"/>
            </a:p>
          </p:txBody>
        </p:sp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8A25D387-B602-6A28-CD22-553B716D595B}"/>
              </a:ext>
            </a:extLst>
          </p:cNvPr>
          <p:cNvSpPr txBox="1"/>
          <p:nvPr/>
        </p:nvSpPr>
        <p:spPr>
          <a:xfrm>
            <a:off x="5682075" y="6324964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246366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FCE5D-47E5-36AD-DB6D-FFDBED131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27665A-D137-0EF0-30D8-A78C5F7B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4DD306-941C-4514-9891-D86491A8105A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0F2E3A-664F-D972-6C2D-1AD5877B3CD3}"/>
              </a:ext>
            </a:extLst>
          </p:cNvPr>
          <p:cNvSpPr txBox="1"/>
          <p:nvPr/>
        </p:nvSpPr>
        <p:spPr>
          <a:xfrm>
            <a:off x="409575" y="127346"/>
            <a:ext cx="437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Times New Roman" panose="02020603050405020304" pitchFamily="18" charset="0"/>
                <a:ea typeface="에스코어 드림 5 Medium" panose="020B0503030302020204" pitchFamily="34" charset="-127"/>
                <a:cs typeface="Times New Roman" panose="02020603050405020304" pitchFamily="18" charset="0"/>
              </a:rPr>
              <a:t>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1A4C2-BBEE-F974-AF9A-BE03CD9EF8B5}"/>
              </a:ext>
            </a:extLst>
          </p:cNvPr>
          <p:cNvSpPr txBox="1"/>
          <p:nvPr/>
        </p:nvSpPr>
        <p:spPr>
          <a:xfrm>
            <a:off x="590550" y="935774"/>
            <a:ext cx="10369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>
                <a:ln>
                  <a:solidFill>
                    <a:schemeClr val="tx1">
                      <a:alpha val="0"/>
                    </a:schemeClr>
                  </a:solidFill>
                </a:ln>
                <a:latin typeface="에스코어 드림 5 Medium" panose="020B0503030302020204" pitchFamily="34" charset="-127"/>
                <a:ea typeface="에스코어 드림 5 Medium" panose="020B0503030302020204" pitchFamily="34" charset="-127"/>
              </a:defRPr>
            </a:lvl1pPr>
          </a:lstStyle>
          <a:p>
            <a:r>
              <a:rPr lang="en-US" altLang="ko-K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Construction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6D0DD66D-3F03-DB5A-AA69-19622F35CE2E}"/>
                  </a:ext>
                </a:extLst>
              </p:cNvPr>
              <p:cNvSpPr txBox="1"/>
              <p:nvPr/>
            </p:nvSpPr>
            <p:spPr>
              <a:xfrm>
                <a:off x="791187" y="1335884"/>
                <a:ext cx="10369550" cy="1704569"/>
              </a:xfrm>
              <a:prstGeom prst="rect">
                <a:avLst/>
              </a:prstGeom>
              <a:noFill/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285750" indent="-285750" algn="just" defTabSz="914400" rtl="0" eaLnBrk="1" latinLnBrk="1" hangingPunct="1">
                  <a:lnSpc>
                    <a:spcPct val="200000"/>
                  </a:lnSpc>
                  <a:buFont typeface="Arial" panose="020B0604020202020204" pitchFamily="34" charset="0"/>
                  <a:buChar char="•"/>
                  <a:defRPr sz="1600" kern="1200">
                    <a:ln>
                      <a:solidFill>
                        <a:schemeClr val="tx1">
                          <a:alpha val="0"/>
                        </a:schemeClr>
                      </a:solidFill>
                    </a:ln>
                    <a:solidFill>
                      <a:srgbClr val="0D0D0D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 model </a:t>
                </a:r>
                <a:r>
                  <a:rPr lang="en-US" altLang="ko-KR" sz="1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spatio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-temporal interactions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among players and the ball in football during the past </a:t>
                </a:r>
                <a14:m>
                  <m:oMath xmlns:m="http://schemas.openxmlformats.org/officeDocument/2006/math">
                    <m:r>
                      <a:rPr lang="en-US" altLang="ko-KR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</m:oMath>
                </a14:m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frames </a:t>
                </a:r>
              </a:p>
              <a:p>
                <a:pPr marL="628650" lvl="2">
                  <a:lnSpc>
                    <a:spcPct val="150000"/>
                  </a:lnSpc>
                  <a:defRPr/>
                </a:pPr>
                <a:r>
                  <a:rPr lang="ko-KR" altLang="en-US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/>
                    <a:cs typeface="Times New Roman" panose="02020603050405020304" pitchFamily="18" charset="0"/>
                  </a:rPr>
                  <a:t>☞ </a:t>
                </a:r>
                <a:r>
                  <a:rPr lang="en-US" altLang="ko-KR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/>
                    <a:cs typeface="Times New Roman" panose="02020603050405020304" pitchFamily="18" charset="0"/>
                  </a:rPr>
                  <a:t>Construct a graph</a:t>
                </a:r>
                <a:r>
                  <a:rPr lang="en-US" altLang="ko-KR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에스코어 드림 4 Regular"/>
                    <a:cs typeface="Times New Roman" panose="02020603050405020304" pitchFamily="18" charset="0"/>
                  </a:rPr>
                  <a:t> with spatial &amp; temporal property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Node: 22 players &amp; ball with different types (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ttackers,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efenders,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Edge: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Spatial edge 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(interaction for each frame) &amp; </a:t>
                </a:r>
                <a:r>
                  <a:rPr lang="en-US" altLang="ko-KR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Temporal edge </a:t>
                </a:r>
                <a:r>
                  <a:rPr lang="en-US" altLang="ko-KR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(continuity of same node across frames)</a:t>
                </a:r>
              </a:p>
            </p:txBody>
          </p:sp>
        </mc:Choice>
        <mc:Fallback xmlns="">
          <p:sp>
            <p:nvSpPr>
              <p:cNvPr id="145" name="TextBox 4">
                <a:extLst>
                  <a:ext uri="{FF2B5EF4-FFF2-40B4-BE49-F238E27FC236}">
                    <a16:creationId xmlns:a16="http://schemas.microsoft.com/office/drawing/2014/main" id="{6D0DD66D-3F03-DB5A-AA69-19622F35C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187" y="1335884"/>
                <a:ext cx="10369550" cy="17045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alpha val="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5016BB0F-A387-E948-211F-3586E140564D}"/>
              </a:ext>
            </a:extLst>
          </p:cNvPr>
          <p:cNvGrpSpPr/>
          <p:nvPr/>
        </p:nvGrpSpPr>
        <p:grpSpPr>
          <a:xfrm>
            <a:off x="4201588" y="3162213"/>
            <a:ext cx="3690643" cy="3119272"/>
            <a:chOff x="931339" y="3100027"/>
            <a:chExt cx="4244112" cy="3587057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BC9F337-33DF-BF46-3ACA-8B5FB14C0B6B}"/>
                </a:ext>
              </a:extLst>
            </p:cNvPr>
            <p:cNvGrpSpPr/>
            <p:nvPr/>
          </p:nvGrpSpPr>
          <p:grpSpPr>
            <a:xfrm>
              <a:off x="1367745" y="3639567"/>
              <a:ext cx="3313386" cy="2867440"/>
              <a:chOff x="979693" y="3429000"/>
              <a:chExt cx="3135856" cy="2578228"/>
            </a:xfrm>
          </p:grpSpPr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FB282008-4330-0B84-4ED8-C99FE02600A0}"/>
                  </a:ext>
                </a:extLst>
              </p:cNvPr>
              <p:cNvCxnSpPr>
                <a:cxnSpLocks/>
                <a:stCxn id="116" idx="0"/>
                <a:endCxn id="134" idx="4"/>
              </p:cNvCxnSpPr>
              <p:nvPr/>
            </p:nvCxnSpPr>
            <p:spPr>
              <a:xfrm flipV="1">
                <a:off x="1390513" y="3706160"/>
                <a:ext cx="270236" cy="1228687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9" name="직선 연결선 98">
                <a:extLst>
                  <a:ext uri="{FF2B5EF4-FFF2-40B4-BE49-F238E27FC236}">
                    <a16:creationId xmlns:a16="http://schemas.microsoft.com/office/drawing/2014/main" id="{541E6DE5-5660-BD3C-59CF-0327423BC57F}"/>
                  </a:ext>
                </a:extLst>
              </p:cNvPr>
              <p:cNvCxnSpPr>
                <a:cxnSpLocks/>
                <a:stCxn id="122" idx="7"/>
                <a:endCxn id="110" idx="3"/>
              </p:cNvCxnSpPr>
              <p:nvPr/>
            </p:nvCxnSpPr>
            <p:spPr>
              <a:xfrm flipV="1">
                <a:off x="2725058" y="4025472"/>
                <a:ext cx="880276" cy="5460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9CE5FCA1-E00B-62AD-06AB-10B7A25BBA95}"/>
                  </a:ext>
                </a:extLst>
              </p:cNvPr>
              <p:cNvCxnSpPr>
                <a:cxnSpLocks/>
                <a:stCxn id="122" idx="5"/>
                <a:endCxn id="128" idx="1"/>
              </p:cNvCxnSpPr>
              <p:nvPr/>
            </p:nvCxnSpPr>
            <p:spPr>
              <a:xfrm>
                <a:off x="2725058" y="4767511"/>
                <a:ext cx="851723" cy="6930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1" name="직선 연결선 100">
                <a:extLst>
                  <a:ext uri="{FF2B5EF4-FFF2-40B4-BE49-F238E27FC236}">
                    <a16:creationId xmlns:a16="http://schemas.microsoft.com/office/drawing/2014/main" id="{578EEFD2-6A4A-5F5C-F8CA-90DBF7929264}"/>
                  </a:ext>
                </a:extLst>
              </p:cNvPr>
              <p:cNvCxnSpPr>
                <a:cxnSpLocks/>
                <a:stCxn id="110" idx="4"/>
                <a:endCxn id="128" idx="0"/>
              </p:cNvCxnSpPr>
              <p:nvPr/>
            </p:nvCxnSpPr>
            <p:spPr>
              <a:xfrm flipH="1">
                <a:off x="3676184" y="4066061"/>
                <a:ext cx="28553" cy="135389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12BBB67C-AEDD-6DAE-FB3B-8D81C76F399B}"/>
                  </a:ext>
                </a:extLst>
              </p:cNvPr>
              <p:cNvCxnSpPr>
                <a:cxnSpLocks/>
                <a:stCxn id="134" idx="5"/>
                <a:endCxn id="122" idx="1"/>
              </p:cNvCxnSpPr>
              <p:nvPr/>
            </p:nvCxnSpPr>
            <p:spPr>
              <a:xfrm>
                <a:off x="1760151" y="3665571"/>
                <a:ext cx="766102" cy="905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7F010062-3EF8-7C31-DD88-52C0A8B1B8F5}"/>
                  </a:ext>
                </a:extLst>
              </p:cNvPr>
              <p:cNvGrpSpPr/>
              <p:nvPr/>
            </p:nvGrpSpPr>
            <p:grpSpPr>
              <a:xfrm>
                <a:off x="1249929" y="3429000"/>
                <a:ext cx="821632" cy="587271"/>
                <a:chOff x="1711175" y="3620064"/>
                <a:chExt cx="356420" cy="258424"/>
              </a:xfrm>
            </p:grpSpPr>
            <p:sp>
              <p:nvSpPr>
                <p:cNvPr id="134" name="타원 133">
                  <a:extLst>
                    <a:ext uri="{FF2B5EF4-FFF2-40B4-BE49-F238E27FC236}">
                      <a16:creationId xmlns:a16="http://schemas.microsoft.com/office/drawing/2014/main" id="{4142A3BA-14F3-3B38-AAD8-0A91A7CC4A6C}"/>
                    </a:ext>
                  </a:extLst>
                </p:cNvPr>
                <p:cNvSpPr/>
                <p:nvPr/>
              </p:nvSpPr>
              <p:spPr>
                <a:xfrm>
                  <a:off x="1828405" y="3620064"/>
                  <a:ext cx="121963" cy="121962"/>
                </a:xfrm>
                <a:prstGeom prst="ellipse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grpSp>
              <p:nvGrpSpPr>
                <p:cNvPr id="135" name="그룹 134">
                  <a:extLst>
                    <a:ext uri="{FF2B5EF4-FFF2-40B4-BE49-F238E27FC236}">
                      <a16:creationId xmlns:a16="http://schemas.microsoft.com/office/drawing/2014/main" id="{CEE86743-C8C9-7F59-2329-A57739EB8E35}"/>
                    </a:ext>
                  </a:extLst>
                </p:cNvPr>
                <p:cNvGrpSpPr/>
                <p:nvPr/>
              </p:nvGrpSpPr>
              <p:grpSpPr>
                <a:xfrm>
                  <a:off x="1711175" y="3788578"/>
                  <a:ext cx="356420" cy="89910"/>
                  <a:chOff x="7440411" y="876046"/>
                  <a:chExt cx="218795" cy="55193"/>
                </a:xfrm>
                <a:solidFill>
                  <a:srgbClr val="9ECAE1"/>
                </a:solidFill>
              </p:grpSpPr>
              <p:sp>
                <p:nvSpPr>
                  <p:cNvPr id="136" name="직사각형 135">
                    <a:extLst>
                      <a:ext uri="{FF2B5EF4-FFF2-40B4-BE49-F238E27FC236}">
                        <a16:creationId xmlns:a16="http://schemas.microsoft.com/office/drawing/2014/main" id="{1DE27672-946F-A775-8427-9A74BF036A6E}"/>
                      </a:ext>
                    </a:extLst>
                  </p:cNvPr>
                  <p:cNvSpPr/>
                  <p:nvPr/>
                </p:nvSpPr>
                <p:spPr>
                  <a:xfrm>
                    <a:off x="7440411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id="{236ACD6A-F094-267E-3C24-0A35ECC6A1DB}"/>
                      </a:ext>
                    </a:extLst>
                  </p:cNvPr>
                  <p:cNvSpPr/>
                  <p:nvPr/>
                </p:nvSpPr>
                <p:spPr>
                  <a:xfrm>
                    <a:off x="7495523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id="{012CF5E7-1A53-8D00-0BD9-97F5CF52407D}"/>
                      </a:ext>
                    </a:extLst>
                  </p:cNvPr>
                  <p:cNvSpPr/>
                  <p:nvPr/>
                </p:nvSpPr>
                <p:spPr>
                  <a:xfrm>
                    <a:off x="7550635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42" name="직사각형 141">
                    <a:extLst>
                      <a:ext uri="{FF2B5EF4-FFF2-40B4-BE49-F238E27FC236}">
                        <a16:creationId xmlns:a16="http://schemas.microsoft.com/office/drawing/2014/main" id="{08704420-379F-4FB0-5E77-491D310CD695}"/>
                      </a:ext>
                    </a:extLst>
                  </p:cNvPr>
                  <p:cNvSpPr/>
                  <p:nvPr/>
                </p:nvSpPr>
                <p:spPr>
                  <a:xfrm>
                    <a:off x="7604094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grpSp>
            <p:nvGrpSpPr>
              <p:cNvPr id="104" name="그룹 103">
                <a:extLst>
                  <a:ext uri="{FF2B5EF4-FFF2-40B4-BE49-F238E27FC236}">
                    <a16:creationId xmlns:a16="http://schemas.microsoft.com/office/drawing/2014/main" id="{49F462BC-D0B8-5EDD-1D05-562DDD669491}"/>
                  </a:ext>
                </a:extLst>
              </p:cNvPr>
              <p:cNvGrpSpPr/>
              <p:nvPr/>
            </p:nvGrpSpPr>
            <p:grpSpPr>
              <a:xfrm>
                <a:off x="3265364" y="5419957"/>
                <a:ext cx="821632" cy="587271"/>
                <a:chOff x="1711175" y="3620064"/>
                <a:chExt cx="356420" cy="258424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F6171D5E-B54E-1960-B482-8C3A28DCE096}"/>
                    </a:ext>
                  </a:extLst>
                </p:cNvPr>
                <p:cNvSpPr/>
                <p:nvPr/>
              </p:nvSpPr>
              <p:spPr>
                <a:xfrm>
                  <a:off x="1828405" y="3620064"/>
                  <a:ext cx="121963" cy="121962"/>
                </a:xfrm>
                <a:prstGeom prst="ellipse">
                  <a:avLst/>
                </a:prstGeom>
                <a:solidFill>
                  <a:srgbClr val="9ECAE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grpSp>
              <p:nvGrpSpPr>
                <p:cNvPr id="129" name="그룹 128">
                  <a:extLst>
                    <a:ext uri="{FF2B5EF4-FFF2-40B4-BE49-F238E27FC236}">
                      <a16:creationId xmlns:a16="http://schemas.microsoft.com/office/drawing/2014/main" id="{1E7142C8-ACB0-5AF4-E690-34C39EF1D4B8}"/>
                    </a:ext>
                  </a:extLst>
                </p:cNvPr>
                <p:cNvGrpSpPr/>
                <p:nvPr/>
              </p:nvGrpSpPr>
              <p:grpSpPr>
                <a:xfrm>
                  <a:off x="1711175" y="3788578"/>
                  <a:ext cx="356420" cy="89910"/>
                  <a:chOff x="7440411" y="876046"/>
                  <a:chExt cx="218795" cy="55193"/>
                </a:xfrm>
                <a:solidFill>
                  <a:srgbClr val="9ECAE1"/>
                </a:solidFill>
              </p:grpSpPr>
              <p:sp>
                <p:nvSpPr>
                  <p:cNvPr id="130" name="직사각형 129">
                    <a:extLst>
                      <a:ext uri="{FF2B5EF4-FFF2-40B4-BE49-F238E27FC236}">
                        <a16:creationId xmlns:a16="http://schemas.microsoft.com/office/drawing/2014/main" id="{D01DC8EA-6A3C-F8E5-1E04-BF10048968FB}"/>
                      </a:ext>
                    </a:extLst>
                  </p:cNvPr>
                  <p:cNvSpPr/>
                  <p:nvPr/>
                </p:nvSpPr>
                <p:spPr>
                  <a:xfrm>
                    <a:off x="7440411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1" name="직사각형 130">
                    <a:extLst>
                      <a:ext uri="{FF2B5EF4-FFF2-40B4-BE49-F238E27FC236}">
                        <a16:creationId xmlns:a16="http://schemas.microsoft.com/office/drawing/2014/main" id="{2912B50B-DB0F-F916-03EF-6CC7B95A0A67}"/>
                      </a:ext>
                    </a:extLst>
                  </p:cNvPr>
                  <p:cNvSpPr/>
                  <p:nvPr/>
                </p:nvSpPr>
                <p:spPr>
                  <a:xfrm>
                    <a:off x="7495523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2" name="직사각형 131">
                    <a:extLst>
                      <a:ext uri="{FF2B5EF4-FFF2-40B4-BE49-F238E27FC236}">
                        <a16:creationId xmlns:a16="http://schemas.microsoft.com/office/drawing/2014/main" id="{88CB20D8-EB90-FBFC-032C-433B1A5A424F}"/>
                      </a:ext>
                    </a:extLst>
                  </p:cNvPr>
                  <p:cNvSpPr/>
                  <p:nvPr/>
                </p:nvSpPr>
                <p:spPr>
                  <a:xfrm>
                    <a:off x="7550635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33" name="직사각형 132">
                    <a:extLst>
                      <a:ext uri="{FF2B5EF4-FFF2-40B4-BE49-F238E27FC236}">
                        <a16:creationId xmlns:a16="http://schemas.microsoft.com/office/drawing/2014/main" id="{0045D052-45AE-BCD5-C002-A001194E081E}"/>
                      </a:ext>
                    </a:extLst>
                  </p:cNvPr>
                  <p:cNvSpPr/>
                  <p:nvPr/>
                </p:nvSpPr>
                <p:spPr>
                  <a:xfrm>
                    <a:off x="7604094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9193D163-A64F-4270-6CD4-7C8098AA86DF}"/>
                  </a:ext>
                </a:extLst>
              </p:cNvPr>
              <p:cNvGrpSpPr/>
              <p:nvPr/>
            </p:nvGrpSpPr>
            <p:grpSpPr>
              <a:xfrm>
                <a:off x="2214836" y="4530940"/>
                <a:ext cx="821632" cy="587271"/>
                <a:chOff x="1711175" y="3620064"/>
                <a:chExt cx="356420" cy="258424"/>
              </a:xfrm>
            </p:grpSpPr>
            <p:sp>
              <p:nvSpPr>
                <p:cNvPr id="122" name="타원 121">
                  <a:extLst>
                    <a:ext uri="{FF2B5EF4-FFF2-40B4-BE49-F238E27FC236}">
                      <a16:creationId xmlns:a16="http://schemas.microsoft.com/office/drawing/2014/main" id="{2D2386E1-D816-71EE-B953-73DEFF26727F}"/>
                    </a:ext>
                  </a:extLst>
                </p:cNvPr>
                <p:cNvSpPr/>
                <p:nvPr/>
              </p:nvSpPr>
              <p:spPr>
                <a:xfrm>
                  <a:off x="1828405" y="3620064"/>
                  <a:ext cx="121963" cy="121962"/>
                </a:xfrm>
                <a:prstGeom prst="ellipse">
                  <a:avLst/>
                </a:prstGeom>
                <a:solidFill>
                  <a:srgbClr val="F7E1F6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 dirty="0"/>
                </a:p>
              </p:txBody>
            </p:sp>
            <p:grpSp>
              <p:nvGrpSpPr>
                <p:cNvPr id="123" name="그룹 122">
                  <a:extLst>
                    <a:ext uri="{FF2B5EF4-FFF2-40B4-BE49-F238E27FC236}">
                      <a16:creationId xmlns:a16="http://schemas.microsoft.com/office/drawing/2014/main" id="{79E64E3E-5434-EA4C-454E-A94C74F7B050}"/>
                    </a:ext>
                  </a:extLst>
                </p:cNvPr>
                <p:cNvGrpSpPr/>
                <p:nvPr/>
              </p:nvGrpSpPr>
              <p:grpSpPr>
                <a:xfrm>
                  <a:off x="1711175" y="3788578"/>
                  <a:ext cx="356420" cy="89910"/>
                  <a:chOff x="7440411" y="876046"/>
                  <a:chExt cx="218795" cy="55193"/>
                </a:xfrm>
                <a:solidFill>
                  <a:srgbClr val="9ECAE1"/>
                </a:solidFill>
              </p:grpSpPr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id="{BD0402BA-AB1F-D022-1E20-65071031550A}"/>
                      </a:ext>
                    </a:extLst>
                  </p:cNvPr>
                  <p:cNvSpPr/>
                  <p:nvPr/>
                </p:nvSpPr>
                <p:spPr>
                  <a:xfrm>
                    <a:off x="7440411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5" name="직사각형 124">
                    <a:extLst>
                      <a:ext uri="{FF2B5EF4-FFF2-40B4-BE49-F238E27FC236}">
                        <a16:creationId xmlns:a16="http://schemas.microsoft.com/office/drawing/2014/main" id="{BED8B5B4-F1DF-A0AE-5A79-E1344B3407D9}"/>
                      </a:ext>
                    </a:extLst>
                  </p:cNvPr>
                  <p:cNvSpPr/>
                  <p:nvPr/>
                </p:nvSpPr>
                <p:spPr>
                  <a:xfrm>
                    <a:off x="7495523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6" name="직사각형 125">
                    <a:extLst>
                      <a:ext uri="{FF2B5EF4-FFF2-40B4-BE49-F238E27FC236}">
                        <a16:creationId xmlns:a16="http://schemas.microsoft.com/office/drawing/2014/main" id="{082342CD-9370-739A-37D0-81B0CAF9A129}"/>
                      </a:ext>
                    </a:extLst>
                  </p:cNvPr>
                  <p:cNvSpPr/>
                  <p:nvPr/>
                </p:nvSpPr>
                <p:spPr>
                  <a:xfrm>
                    <a:off x="7550635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7" name="직사각형 126">
                    <a:extLst>
                      <a:ext uri="{FF2B5EF4-FFF2-40B4-BE49-F238E27FC236}">
                        <a16:creationId xmlns:a16="http://schemas.microsoft.com/office/drawing/2014/main" id="{EF9563AC-A842-6D27-DCEE-E8623137FCEA}"/>
                      </a:ext>
                    </a:extLst>
                  </p:cNvPr>
                  <p:cNvSpPr/>
                  <p:nvPr/>
                </p:nvSpPr>
                <p:spPr>
                  <a:xfrm>
                    <a:off x="7604094" y="876046"/>
                    <a:ext cx="55112" cy="55193"/>
                  </a:xfrm>
                  <a:prstGeom prst="rect">
                    <a:avLst/>
                  </a:prstGeom>
                  <a:solidFill>
                    <a:srgbClr val="F7E1F6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grpSp>
            <p:nvGrpSpPr>
              <p:cNvPr id="106" name="그룹 105">
                <a:extLst>
                  <a:ext uri="{FF2B5EF4-FFF2-40B4-BE49-F238E27FC236}">
                    <a16:creationId xmlns:a16="http://schemas.microsoft.com/office/drawing/2014/main" id="{7247C9A0-998F-9D8B-1FC6-DE4B14456CCA}"/>
                  </a:ext>
                </a:extLst>
              </p:cNvPr>
              <p:cNvGrpSpPr/>
              <p:nvPr/>
            </p:nvGrpSpPr>
            <p:grpSpPr>
              <a:xfrm>
                <a:off x="979693" y="4934847"/>
                <a:ext cx="821632" cy="587271"/>
                <a:chOff x="1711175" y="3620064"/>
                <a:chExt cx="356420" cy="258424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5C0639A8-0A33-31D7-4CE6-F489C99F3B19}"/>
                    </a:ext>
                  </a:extLst>
                </p:cNvPr>
                <p:cNvSpPr/>
                <p:nvPr/>
              </p:nvSpPr>
              <p:spPr>
                <a:xfrm>
                  <a:off x="1828405" y="3620064"/>
                  <a:ext cx="121963" cy="121962"/>
                </a:xfrm>
                <a:prstGeom prst="ellipse">
                  <a:avLst/>
                </a:prstGeom>
                <a:solidFill>
                  <a:srgbClr val="9ECAE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grpSp>
              <p:nvGrpSpPr>
                <p:cNvPr id="117" name="그룹 116">
                  <a:extLst>
                    <a:ext uri="{FF2B5EF4-FFF2-40B4-BE49-F238E27FC236}">
                      <a16:creationId xmlns:a16="http://schemas.microsoft.com/office/drawing/2014/main" id="{53C26B4C-7D21-3469-7181-ECB9C22439E1}"/>
                    </a:ext>
                  </a:extLst>
                </p:cNvPr>
                <p:cNvGrpSpPr/>
                <p:nvPr/>
              </p:nvGrpSpPr>
              <p:grpSpPr>
                <a:xfrm>
                  <a:off x="1711175" y="3788578"/>
                  <a:ext cx="356420" cy="89910"/>
                  <a:chOff x="7440411" y="876046"/>
                  <a:chExt cx="218795" cy="55193"/>
                </a:xfrm>
                <a:solidFill>
                  <a:srgbClr val="9ECAE1"/>
                </a:solidFill>
              </p:grpSpPr>
              <p:sp>
                <p:nvSpPr>
                  <p:cNvPr id="118" name="직사각형 117">
                    <a:extLst>
                      <a:ext uri="{FF2B5EF4-FFF2-40B4-BE49-F238E27FC236}">
                        <a16:creationId xmlns:a16="http://schemas.microsoft.com/office/drawing/2014/main" id="{DA467C86-E0C8-DF7B-9757-BCB0042390DC}"/>
                      </a:ext>
                    </a:extLst>
                  </p:cNvPr>
                  <p:cNvSpPr/>
                  <p:nvPr/>
                </p:nvSpPr>
                <p:spPr>
                  <a:xfrm>
                    <a:off x="7440411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19" name="직사각형 118">
                    <a:extLst>
                      <a:ext uri="{FF2B5EF4-FFF2-40B4-BE49-F238E27FC236}">
                        <a16:creationId xmlns:a16="http://schemas.microsoft.com/office/drawing/2014/main" id="{9C380BAB-2AEB-F37C-F2EF-01422255D021}"/>
                      </a:ext>
                    </a:extLst>
                  </p:cNvPr>
                  <p:cNvSpPr/>
                  <p:nvPr/>
                </p:nvSpPr>
                <p:spPr>
                  <a:xfrm>
                    <a:off x="7495523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0" name="직사각형 119">
                    <a:extLst>
                      <a:ext uri="{FF2B5EF4-FFF2-40B4-BE49-F238E27FC236}">
                        <a16:creationId xmlns:a16="http://schemas.microsoft.com/office/drawing/2014/main" id="{CFC9F7E9-4606-EBD4-0BE1-EDA5F5917D5B}"/>
                      </a:ext>
                    </a:extLst>
                  </p:cNvPr>
                  <p:cNvSpPr/>
                  <p:nvPr/>
                </p:nvSpPr>
                <p:spPr>
                  <a:xfrm>
                    <a:off x="7550635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id="{F90944D7-8E3D-97F1-07E6-DC56FC7C5C36}"/>
                      </a:ext>
                    </a:extLst>
                  </p:cNvPr>
                  <p:cNvSpPr/>
                  <p:nvPr/>
                </p:nvSpPr>
                <p:spPr>
                  <a:xfrm>
                    <a:off x="7604094" y="876046"/>
                    <a:ext cx="55112" cy="55193"/>
                  </a:xfrm>
                  <a:prstGeom prst="rect">
                    <a:avLst/>
                  </a:prstGeom>
                  <a:grpFill/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AB789ECA-2C80-DE7C-9652-48798FCFF5E0}"/>
                  </a:ext>
                </a:extLst>
              </p:cNvPr>
              <p:cNvGrpSpPr/>
              <p:nvPr/>
            </p:nvGrpSpPr>
            <p:grpSpPr>
              <a:xfrm>
                <a:off x="3293917" y="3788901"/>
                <a:ext cx="821632" cy="587271"/>
                <a:chOff x="1711175" y="3620064"/>
                <a:chExt cx="356420" cy="258424"/>
              </a:xfrm>
            </p:grpSpPr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24352B9D-2902-A17B-A946-8BD85C47303E}"/>
                    </a:ext>
                  </a:extLst>
                </p:cNvPr>
                <p:cNvSpPr/>
                <p:nvPr/>
              </p:nvSpPr>
              <p:spPr>
                <a:xfrm>
                  <a:off x="1828405" y="3620064"/>
                  <a:ext cx="121963" cy="121962"/>
                </a:xfrm>
                <a:prstGeom prst="ellipse">
                  <a:avLst/>
                </a:prstGeom>
                <a:solidFill>
                  <a:srgbClr val="FFC000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3600"/>
                </a:p>
              </p:txBody>
            </p: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id="{FA269D81-0224-B215-0A52-F9963D3DB74E}"/>
                    </a:ext>
                  </a:extLst>
                </p:cNvPr>
                <p:cNvGrpSpPr/>
                <p:nvPr/>
              </p:nvGrpSpPr>
              <p:grpSpPr>
                <a:xfrm>
                  <a:off x="1711175" y="3788578"/>
                  <a:ext cx="356420" cy="89910"/>
                  <a:chOff x="7440411" y="876046"/>
                  <a:chExt cx="218795" cy="55193"/>
                </a:xfrm>
                <a:solidFill>
                  <a:srgbClr val="9ECAE1"/>
                </a:solidFill>
              </p:grpSpPr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id="{759AECDD-CDC8-A2D5-3C95-942852D3AE6E}"/>
                      </a:ext>
                    </a:extLst>
                  </p:cNvPr>
                  <p:cNvSpPr/>
                  <p:nvPr/>
                </p:nvSpPr>
                <p:spPr>
                  <a:xfrm>
                    <a:off x="7440411" y="876046"/>
                    <a:ext cx="55112" cy="55193"/>
                  </a:xfrm>
                  <a:prstGeom prst="rect">
                    <a:avLst/>
                  </a:prstGeom>
                  <a:solidFill>
                    <a:srgbClr val="FFC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13" name="직사각형 112">
                    <a:extLst>
                      <a:ext uri="{FF2B5EF4-FFF2-40B4-BE49-F238E27FC236}">
                        <a16:creationId xmlns:a16="http://schemas.microsoft.com/office/drawing/2014/main" id="{FA5D582F-440F-9490-B86D-9232688A6E1A}"/>
                      </a:ext>
                    </a:extLst>
                  </p:cNvPr>
                  <p:cNvSpPr/>
                  <p:nvPr/>
                </p:nvSpPr>
                <p:spPr>
                  <a:xfrm>
                    <a:off x="7495523" y="876046"/>
                    <a:ext cx="55112" cy="55193"/>
                  </a:xfrm>
                  <a:prstGeom prst="rect">
                    <a:avLst/>
                  </a:prstGeom>
                  <a:solidFill>
                    <a:srgbClr val="FFC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id="{98E4E8DF-B77F-A76A-E9C7-AF6C1BFEC9F9}"/>
                      </a:ext>
                    </a:extLst>
                  </p:cNvPr>
                  <p:cNvSpPr/>
                  <p:nvPr/>
                </p:nvSpPr>
                <p:spPr>
                  <a:xfrm>
                    <a:off x="7550635" y="876046"/>
                    <a:ext cx="55112" cy="55193"/>
                  </a:xfrm>
                  <a:prstGeom prst="rect">
                    <a:avLst/>
                  </a:prstGeom>
                  <a:solidFill>
                    <a:srgbClr val="FFC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id="{5E3AC430-959A-770A-1596-BEE37CD36486}"/>
                      </a:ext>
                    </a:extLst>
                  </p:cNvPr>
                  <p:cNvSpPr/>
                  <p:nvPr/>
                </p:nvSpPr>
                <p:spPr>
                  <a:xfrm>
                    <a:off x="7604094" y="876046"/>
                    <a:ext cx="55112" cy="55193"/>
                  </a:xfrm>
                  <a:prstGeom prst="rect">
                    <a:avLst/>
                  </a:prstGeom>
                  <a:solidFill>
                    <a:srgbClr val="FFC000"/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n w="31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395A27DE-E44D-45A9-94F3-8C2A9E296CD0}"/>
                  </a:ext>
                </a:extLst>
              </p:cNvPr>
              <p:cNvCxnSpPr>
                <a:cxnSpLocks/>
                <a:stCxn id="116" idx="6"/>
                <a:endCxn id="122" idx="2"/>
              </p:cNvCxnSpPr>
              <p:nvPr/>
            </p:nvCxnSpPr>
            <p:spPr>
              <a:xfrm flipV="1">
                <a:off x="1531089" y="4669520"/>
                <a:ext cx="953990" cy="40390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E7CDE4EF-AAD8-3114-361B-3199F53F118A}"/>
                  </a:ext>
                </a:extLst>
              </p:cNvPr>
              <p:cNvCxnSpPr>
                <a:cxnSpLocks/>
                <a:stCxn id="134" idx="6"/>
                <a:endCxn id="110" idx="2"/>
              </p:cNvCxnSpPr>
              <p:nvPr/>
            </p:nvCxnSpPr>
            <p:spPr>
              <a:xfrm>
                <a:off x="1801325" y="3567580"/>
                <a:ext cx="1762835" cy="3599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8ECF5CB-745C-2620-BE74-4AF3894D5610}"/>
                </a:ext>
              </a:extLst>
            </p:cNvPr>
            <p:cNvSpPr/>
            <p:nvPr/>
          </p:nvSpPr>
          <p:spPr>
            <a:xfrm>
              <a:off x="931339" y="3362386"/>
              <a:ext cx="4244112" cy="332469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A970E161-99CE-26D4-3A21-632BAA838686}"/>
                    </a:ext>
                  </a:extLst>
                </p:cNvPr>
                <p:cNvSpPr/>
                <p:nvPr/>
              </p:nvSpPr>
              <p:spPr>
                <a:xfrm>
                  <a:off x="2130176" y="3100027"/>
                  <a:ext cx="1923934" cy="444806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dk1"/>
                </a:lnRef>
                <a:fillRef idx="1001">
                  <a:schemeClr val="lt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Frame </a:t>
                  </a:r>
                  <a14:m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</m:t>
                      </m:r>
                    </m:oMath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A970E161-99CE-26D4-3A21-632BAA8386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30176" y="3100027"/>
                  <a:ext cx="1923934" cy="444806"/>
                </a:xfrm>
                <a:prstGeom prst="roundRect">
                  <a:avLst/>
                </a:prstGeom>
                <a:blipFill>
                  <a:blip r:embed="rId4"/>
                  <a:stretch>
                    <a:fillRect t="-4615" b="-2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2381786-1DD9-EC15-D2E6-589F16C7C75B}"/>
                    </a:ext>
                  </a:extLst>
                </p:cNvPr>
                <p:cNvSpPr txBox="1"/>
                <p:nvPr/>
              </p:nvSpPr>
              <p:spPr>
                <a:xfrm>
                  <a:off x="3929473" y="3663563"/>
                  <a:ext cx="871908" cy="424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2381786-1DD9-EC15-D2E6-589F16C7C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9473" y="3663563"/>
                  <a:ext cx="871908" cy="42471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7B89A3-66E8-1E37-2E47-C4DD74B05055}"/>
                    </a:ext>
                  </a:extLst>
                </p:cNvPr>
                <p:cNvSpPr txBox="1"/>
                <p:nvPr/>
              </p:nvSpPr>
              <p:spPr>
                <a:xfrm>
                  <a:off x="4272573" y="5536988"/>
                  <a:ext cx="564187" cy="43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7B89A3-66E8-1E37-2E47-C4DD74B05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2573" y="5536988"/>
                  <a:ext cx="564187" cy="438729"/>
                </a:xfrm>
                <a:prstGeom prst="rect">
                  <a:avLst/>
                </a:prstGeom>
                <a:blipFill>
                  <a:blip r:embed="rId6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2089574-0CD4-FCCC-280A-11E553879E1A}"/>
                    </a:ext>
                  </a:extLst>
                </p:cNvPr>
                <p:cNvSpPr txBox="1"/>
                <p:nvPr/>
              </p:nvSpPr>
              <p:spPr>
                <a:xfrm>
                  <a:off x="1113324" y="5256274"/>
                  <a:ext cx="564187" cy="43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72089574-0CD4-FCCC-280A-11E553879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324" y="5256274"/>
                  <a:ext cx="564187" cy="438729"/>
                </a:xfrm>
                <a:prstGeom prst="rect">
                  <a:avLst/>
                </a:prstGeom>
                <a:blipFill>
                  <a:blip r:embed="rId7"/>
                  <a:stretch>
                    <a:fillRect l="-987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93ACDBB-FEB9-2E56-8D1F-4A5C7EA6DF2E}"/>
                    </a:ext>
                  </a:extLst>
                </p:cNvPr>
                <p:cNvSpPr txBox="1"/>
                <p:nvPr/>
              </p:nvSpPr>
              <p:spPr>
                <a:xfrm>
                  <a:off x="2420046" y="4661185"/>
                  <a:ext cx="564187" cy="43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B93ACDBB-FEB9-2E56-8D1F-4A5C7EA6D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0046" y="4661185"/>
                  <a:ext cx="564187" cy="438729"/>
                </a:xfrm>
                <a:prstGeom prst="rect">
                  <a:avLst/>
                </a:prstGeom>
                <a:blipFill>
                  <a:blip r:embed="rId8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91DAEB9-62B1-7598-E87F-FF5E9535DC70}"/>
                    </a:ext>
                  </a:extLst>
                </p:cNvPr>
                <p:cNvSpPr txBox="1"/>
                <p:nvPr/>
              </p:nvSpPr>
              <p:spPr>
                <a:xfrm>
                  <a:off x="1313154" y="3598491"/>
                  <a:ext cx="564187" cy="438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E91DAEB9-62B1-7598-E87F-FF5E9535D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3154" y="3598491"/>
                  <a:ext cx="564187" cy="438729"/>
                </a:xfrm>
                <a:prstGeom prst="rect">
                  <a:avLst/>
                </a:prstGeom>
                <a:blipFill>
                  <a:blip r:embed="rId9"/>
                  <a:stretch>
                    <a:fillRect l="-10000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3" name="TextBox 142">
            <a:extLst>
              <a:ext uri="{FF2B5EF4-FFF2-40B4-BE49-F238E27FC236}">
                <a16:creationId xmlns:a16="http://schemas.microsoft.com/office/drawing/2014/main" id="{EBC153DB-D8E5-033A-884F-FAB689F99877}"/>
              </a:ext>
            </a:extLst>
          </p:cNvPr>
          <p:cNvSpPr txBox="1"/>
          <p:nvPr/>
        </p:nvSpPr>
        <p:spPr>
          <a:xfrm>
            <a:off x="5364681" y="6324964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edge</a:t>
            </a: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C656392D-18A8-4682-D8E2-8313E55A3977}"/>
              </a:ext>
            </a:extLst>
          </p:cNvPr>
          <p:cNvSpPr/>
          <p:nvPr/>
        </p:nvSpPr>
        <p:spPr>
          <a:xfrm>
            <a:off x="2266822" y="4368027"/>
            <a:ext cx="2420852" cy="673576"/>
          </a:xfrm>
          <a:prstGeom prst="wedgeRoundRectCallout">
            <a:avLst>
              <a:gd name="adj1" fmla="val 63514"/>
              <a:gd name="adj2" fmla="val -503"/>
              <a:gd name="adj3" fmla="val 16667"/>
            </a:avLst>
          </a:prstGeom>
          <a:solidFill>
            <a:srgbClr val="FCFF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attacker &amp; defender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DC9479AE-D14D-04DD-567B-FAD47020A7AB}"/>
              </a:ext>
            </a:extLst>
          </p:cNvPr>
          <p:cNvSpPr/>
          <p:nvPr/>
        </p:nvSpPr>
        <p:spPr>
          <a:xfrm>
            <a:off x="7715005" y="4426651"/>
            <a:ext cx="2420852" cy="673576"/>
          </a:xfrm>
          <a:prstGeom prst="wedgeRoundRectCallout">
            <a:avLst>
              <a:gd name="adj1" fmla="val -74203"/>
              <a:gd name="adj2" fmla="val 23524"/>
              <a:gd name="adj3" fmla="val 16667"/>
            </a:avLst>
          </a:prstGeom>
          <a:solidFill>
            <a:srgbClr val="FCFF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 between defender &amp; ball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303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22427</TotalTime>
  <Words>2627</Words>
  <Application>Microsoft Office PowerPoint</Application>
  <PresentationFormat>와이드스크린</PresentationFormat>
  <Paragraphs>317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Times New Roman</vt:lpstr>
      <vt:lpstr>times</vt:lpstr>
      <vt:lpstr>Aptos</vt:lpstr>
      <vt:lpstr>Cambria Math</vt:lpstr>
      <vt:lpstr>맑은 고딕</vt:lpstr>
      <vt:lpstr>Arial</vt:lpstr>
      <vt:lpstr>에스코어 드림 5 Medium</vt:lpstr>
      <vt:lpstr>Aptos Display</vt:lpstr>
      <vt:lpstr>Office 테마</vt:lpstr>
      <vt:lpstr>Diffoot - Graph-Conditioned Diffusion Model for Predicting Football Player Movements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박은희</dc:creator>
  <cp:lastModifiedBy>Minsuh Park</cp:lastModifiedBy>
  <cp:revision>367</cp:revision>
  <cp:lastPrinted>2025-12-11T05:21:28Z</cp:lastPrinted>
  <dcterms:created xsi:type="dcterms:W3CDTF">2024-03-22T07:28:42Z</dcterms:created>
  <dcterms:modified xsi:type="dcterms:W3CDTF">2025-12-11T05:57:21Z</dcterms:modified>
</cp:coreProperties>
</file>